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422" r:id="rId3"/>
    <p:sldId id="474" r:id="rId4"/>
    <p:sldId id="485" r:id="rId5"/>
    <p:sldId id="486" r:id="rId6"/>
    <p:sldId id="476" r:id="rId7"/>
    <p:sldId id="492" r:id="rId8"/>
    <p:sldId id="487" r:id="rId9"/>
    <p:sldId id="490" r:id="rId10"/>
    <p:sldId id="491" r:id="rId11"/>
    <p:sldId id="484" r:id="rId12"/>
    <p:sldId id="494" r:id="rId13"/>
    <p:sldId id="496" r:id="rId14"/>
    <p:sldId id="500" r:id="rId15"/>
    <p:sldId id="499" r:id="rId16"/>
    <p:sldId id="502" r:id="rId17"/>
    <p:sldId id="503" r:id="rId18"/>
    <p:sldId id="532" r:id="rId19"/>
    <p:sldId id="534" r:id="rId20"/>
    <p:sldId id="535" r:id="rId21"/>
    <p:sldId id="504" r:id="rId22"/>
    <p:sldId id="505" r:id="rId23"/>
    <p:sldId id="509" r:id="rId24"/>
    <p:sldId id="510" r:id="rId25"/>
    <p:sldId id="512" r:id="rId26"/>
    <p:sldId id="514" r:id="rId27"/>
    <p:sldId id="515" r:id="rId28"/>
    <p:sldId id="536" r:id="rId29"/>
    <p:sldId id="516" r:id="rId30"/>
    <p:sldId id="517" r:id="rId31"/>
    <p:sldId id="518" r:id="rId32"/>
    <p:sldId id="520" r:id="rId33"/>
    <p:sldId id="533" r:id="rId34"/>
    <p:sldId id="522" r:id="rId35"/>
    <p:sldId id="523" r:id="rId36"/>
    <p:sldId id="524" r:id="rId37"/>
    <p:sldId id="525" r:id="rId38"/>
    <p:sldId id="526" r:id="rId39"/>
    <p:sldId id="537" r:id="rId40"/>
    <p:sldId id="529" r:id="rId41"/>
    <p:sldId id="52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7"/>
    <p:restoredTop sz="96224"/>
  </p:normalViewPr>
  <p:slideViewPr>
    <p:cSldViewPr snapToGrid="0" snapToObjects="1">
      <p:cViewPr varScale="1">
        <p:scale>
          <a:sx n="95" d="100"/>
          <a:sy n="95" d="100"/>
        </p:scale>
        <p:origin x="91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6FABD-507A-F844-A549-2A7D8C982D60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E9BE9-24F4-6144-959C-1F06F2911A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4974-C7E2-E04F-9B05-6E20C59C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36C46-E1B8-3344-BECA-808F403A4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616B-E49D-DC40-877C-84DA27F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DC73-76F0-EA4E-8BBC-006F017D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0F21-615F-814C-AD63-525ED13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44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C683-B9B7-EF4D-A0C1-331A210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069F4-B9EA-1243-ABF0-DC04A928A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5AE8-F7A5-F14D-88DC-04A2E376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0AE74-696E-8D44-AD3D-F8489A14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856CF-8D14-4044-9D93-7949F837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4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7CBA8-C7C2-CE4F-91CF-8727BB3FD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50AF-FA69-1445-A6B6-1B1FC451B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8F395-DCC1-7F4F-A4B8-6C18B950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2870A-C797-D243-92C6-35C92BE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102C-CF16-2C46-85AC-97AA4938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7BAA-5FE1-8144-BE61-9E504942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E0C6D-5BC9-774E-B2F5-A8DB0860D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6F44D-A12D-AA43-9A94-C482E49F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B9FF-7997-7B46-B095-C8472CB6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6AE8-FCFF-6446-8D99-7361D0F4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89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8C0B-4B68-0E4F-805A-557E7D22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21A46-2A9D-1949-87EE-20101AE3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DB15-03A6-3A46-9B44-EEAD2522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C588-EE7C-4E45-9F2A-BF67159B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CF536-2D3E-2948-B02F-74A84E97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74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8B1B-55D0-124F-9439-F89D4583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7B191-B1D2-4A44-856D-904273138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E5626-2B58-6145-BF87-0F88130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4F98-5409-EB48-8912-C0248259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77CE6-4CCC-7A45-ABDA-445D8A0B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09A1A-1E5B-7C47-809C-F2F9E5E2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14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59DF-44D4-AC43-B5A4-D35C4AB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05FCB-C594-024E-B38D-B0C7B147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51FD3-BAC2-3A42-87DB-A210F08D9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69344-CD2B-8F44-BB72-C33A2F020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A9EDE-CD3C-E143-905E-4E65724E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09A5E-D91E-884C-B542-F27B4161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64E1-00D9-C142-858B-F172EF34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615C9-B6B0-0D4A-8DB6-415903F7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5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BE29-2F37-F247-AACA-0E76BCDB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A507-6D76-1E46-97D7-16312EFC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9470B-29B8-B44B-9C86-020BFD48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E5C60-F837-C542-8E8E-AA9521AC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3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5F26F-7947-1948-8ADF-E5D28A31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7D27B-5928-AC49-B3EB-E3C5FC5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1BAF-453B-FB47-B755-FC1CF244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31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F430-3C90-9048-A9F0-12A1A13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DC61-E450-5748-BADA-28F09615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4502A-9138-6746-A5AD-86FD7C0E8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E44-9CA2-1B47-91C4-99B9E61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95B7-508F-4343-9ACA-32EAC70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4516-37D0-B945-ABDA-74169B9F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1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98F6-F19B-D343-99DB-88A81CDC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95F0C-DBFF-A748-8EAC-8D87A6F2F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B2D4D-A3B2-B44E-9334-1FD2676E2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2841-99F5-B743-87D2-D69DD289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41246-03BC-A941-9B2B-C2D3EFF4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F9A2A-F972-4740-B2D2-A3A17C5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98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EF086-4F4B-7745-95DE-265BE8F1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C14E-9946-CA42-860A-85B55FD5A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CCF98-9817-8541-985C-51206FF91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8BF1-C878-6541-9645-4C76F0614A1C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CAB54-65A2-B547-A9DA-4785E6F35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48D6-C5BD-614C-AA17-5082BD42C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21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 err="1"/>
              <a:t>Previously</a:t>
            </a:r>
            <a:r>
              <a:rPr lang="fr-FR" dirty="0"/>
              <a:t> on « Cerveau et Récompense 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BC20-EA09-E449-B595-E4F2A3538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L3 MIASHS SC</a:t>
            </a:r>
          </a:p>
          <a:p>
            <a:r>
              <a:rPr lang="en-US" dirty="0" err="1"/>
              <a:t>Apprentissage</a:t>
            </a:r>
            <a:r>
              <a:rPr lang="en-US" dirty="0"/>
              <a:t> et motivation IV</a:t>
            </a:r>
          </a:p>
        </p:txBody>
      </p:sp>
    </p:spTree>
    <p:extLst>
      <p:ext uri="{BB962C8B-B14F-4D97-AF65-F5344CB8AC3E}">
        <p14:creationId xmlns:p14="http://schemas.microsoft.com/office/powerpoint/2010/main" val="31165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7849AE0-9B43-F74A-8D5C-A0F4EA4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79" y="3426676"/>
            <a:ext cx="4002086" cy="208729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FAC66A-2CD6-BD40-927C-ADBFE9A5F95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365867" y="3998726"/>
            <a:ext cx="4803744" cy="13263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D87AB-AA4C-364E-9B3C-FFA3920B4B43}"/>
              </a:ext>
            </a:extLst>
          </p:cNvPr>
          <p:cNvSpPr txBox="1"/>
          <p:nvPr/>
        </p:nvSpPr>
        <p:spPr>
          <a:xfrm>
            <a:off x="799841" y="4358440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B9AB3-DE01-8A46-8DE4-C51D0DE1148D}"/>
              </a:ext>
            </a:extLst>
          </p:cNvPr>
          <p:cNvSpPr txBox="1"/>
          <p:nvPr/>
        </p:nvSpPr>
        <p:spPr>
          <a:xfrm>
            <a:off x="1632088" y="474527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0 –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FAECD-8349-C842-9F57-CC92C1DE7288}"/>
              </a:ext>
            </a:extLst>
          </p:cNvPr>
          <p:cNvSpPr txBox="1"/>
          <p:nvPr/>
        </p:nvSpPr>
        <p:spPr>
          <a:xfrm>
            <a:off x="1649673" y="512347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AA720-7BF7-4740-BDB7-F79C5DAB50E2}"/>
              </a:ext>
            </a:extLst>
          </p:cNvPr>
          <p:cNvSpPr txBox="1"/>
          <p:nvPr/>
        </p:nvSpPr>
        <p:spPr>
          <a:xfrm>
            <a:off x="2440323" y="5140408"/>
            <a:ext cx="292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négative</a:t>
            </a:r>
          </a:p>
        </p:txBody>
      </p:sp>
    </p:spTree>
    <p:extLst>
      <p:ext uri="{BB962C8B-B14F-4D97-AF65-F5344CB8AC3E}">
        <p14:creationId xmlns:p14="http://schemas.microsoft.com/office/powerpoint/2010/main" val="209901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46B9A-5083-4949-8AA9-2F9A6FB3F8EE}"/>
              </a:ext>
            </a:extLst>
          </p:cNvPr>
          <p:cNvSpPr txBox="1"/>
          <p:nvPr/>
        </p:nvSpPr>
        <p:spPr>
          <a:xfrm>
            <a:off x="367653" y="339075"/>
            <a:ext cx="59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est le centre de plaisir du cerveau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60FC3E-2D89-8249-9369-AFAE81F08766}"/>
              </a:ext>
            </a:extLst>
          </p:cNvPr>
          <p:cNvCxnSpPr/>
          <p:nvPr/>
        </p:nvCxnSpPr>
        <p:spPr>
          <a:xfrm flipV="1">
            <a:off x="926757" y="339075"/>
            <a:ext cx="525162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8847A-810B-BE41-B3FF-0A8ADF9A58C9}"/>
              </a:ext>
            </a:extLst>
          </p:cNvPr>
          <p:cNvCxnSpPr/>
          <p:nvPr/>
        </p:nvCxnSpPr>
        <p:spPr>
          <a:xfrm>
            <a:off x="963827" y="210065"/>
            <a:ext cx="5103341" cy="498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42F3F5-F3E7-5549-9F0B-4A2A3CFEA3F2}"/>
              </a:ext>
            </a:extLst>
          </p:cNvPr>
          <p:cNvSpPr txBox="1"/>
          <p:nvPr/>
        </p:nvSpPr>
        <p:spPr>
          <a:xfrm>
            <a:off x="367653" y="948675"/>
            <a:ext cx="102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implémente l’erreur de prédiction formalisée par le modèle de </a:t>
            </a:r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FFCB8-41B1-E14B-8CF4-ABF03D820BAC}"/>
              </a:ext>
            </a:extLst>
          </p:cNvPr>
          <p:cNvSpPr txBox="1"/>
          <p:nvPr/>
        </p:nvSpPr>
        <p:spPr>
          <a:xfrm>
            <a:off x="1030250" y="272321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D935B-0700-E54C-BCBB-9D29B6E4780D}"/>
              </a:ext>
            </a:extLst>
          </p:cNvPr>
          <p:cNvSpPr txBox="1"/>
          <p:nvPr/>
        </p:nvSpPr>
        <p:spPr>
          <a:xfrm>
            <a:off x="963827" y="49705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/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/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blipFill>
                <a:blip r:embed="rId3"/>
                <a:stretch>
                  <a:fillRect l="-3448" t="-6667" r="-1149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/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EA322D1-8D48-3B43-8DCF-5F51D7FAC818}"/>
              </a:ext>
            </a:extLst>
          </p:cNvPr>
          <p:cNvSpPr/>
          <p:nvPr/>
        </p:nvSpPr>
        <p:spPr>
          <a:xfrm>
            <a:off x="2439860" y="1740537"/>
            <a:ext cx="5878286" cy="4288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0E8C9-ECE4-F449-A5D4-FAE8B1C9E86D}"/>
              </a:ext>
            </a:extLst>
          </p:cNvPr>
          <p:cNvSpPr/>
          <p:nvPr/>
        </p:nvSpPr>
        <p:spPr>
          <a:xfrm>
            <a:off x="2842632" y="1925594"/>
            <a:ext cx="2460171" cy="1382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A6559-24D0-9449-88C6-7838DD0A1F95}"/>
              </a:ext>
            </a:extLst>
          </p:cNvPr>
          <p:cNvSpPr/>
          <p:nvPr/>
        </p:nvSpPr>
        <p:spPr>
          <a:xfrm>
            <a:off x="2842632" y="4069688"/>
            <a:ext cx="2460171" cy="1426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737AC-F3C2-9B43-BC8D-DA600EF9FF8F}"/>
              </a:ext>
            </a:extLst>
          </p:cNvPr>
          <p:cNvSpPr/>
          <p:nvPr/>
        </p:nvSpPr>
        <p:spPr>
          <a:xfrm>
            <a:off x="5825318" y="3092549"/>
            <a:ext cx="2275114" cy="1402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2BA82-04C7-3942-8F9F-9EA79CB81F76}"/>
              </a:ext>
            </a:extLst>
          </p:cNvPr>
          <p:cNvSpPr txBox="1"/>
          <p:nvPr/>
        </p:nvSpPr>
        <p:spPr>
          <a:xfrm>
            <a:off x="2940603" y="2023566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5EF62-5E44-4140-AB3A-110AC68BE5F0}"/>
              </a:ext>
            </a:extLst>
          </p:cNvPr>
          <p:cNvSpPr txBox="1"/>
          <p:nvPr/>
        </p:nvSpPr>
        <p:spPr>
          <a:xfrm>
            <a:off x="2838762" y="41507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</a:t>
            </a:r>
            <a:endParaRPr lang="fr-F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FEDA40-F3A2-5042-A897-EECC7C8690CD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5302803" y="2616837"/>
            <a:ext cx="522515" cy="117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EE4DBD-00DA-7C4E-9644-59467A7EE27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5302803" y="3793586"/>
            <a:ext cx="522515" cy="98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D878B06-1F5C-394D-9E47-F72201F8F978}"/>
              </a:ext>
            </a:extLst>
          </p:cNvPr>
          <p:cNvCxnSpPr>
            <a:stCxn id="18" idx="0"/>
          </p:cNvCxnSpPr>
          <p:nvPr/>
        </p:nvCxnSpPr>
        <p:spPr>
          <a:xfrm rot="16200000" flipV="1">
            <a:off x="5690681" y="1820355"/>
            <a:ext cx="884317" cy="16600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AB3FA8-9942-744F-8CE6-028761258A41}"/>
              </a:ext>
            </a:extLst>
          </p:cNvPr>
          <p:cNvSpPr txBox="1"/>
          <p:nvPr/>
        </p:nvSpPr>
        <p:spPr>
          <a:xfrm>
            <a:off x="5825318" y="3149635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</a:t>
            </a:r>
            <a:r>
              <a:rPr lang="fr-FR" dirty="0" err="1"/>
              <a:t>pr</a:t>
            </a:r>
            <a:r>
              <a:rPr lang="en-US" dirty="0" err="1"/>
              <a:t>édiction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BD1B5A-AD67-7A4B-A3EF-91E31615D450}"/>
              </a:ext>
            </a:extLst>
          </p:cNvPr>
          <p:cNvSpPr txBox="1"/>
          <p:nvPr/>
        </p:nvSpPr>
        <p:spPr>
          <a:xfrm>
            <a:off x="5679299" y="1896987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 d</a:t>
            </a:r>
            <a:r>
              <a:rPr lang="en-US" dirty="0"/>
              <a:t>’</a:t>
            </a:r>
            <a:r>
              <a:rPr lang="en-US" dirty="0" err="1"/>
              <a:t>apprentissage</a:t>
            </a:r>
            <a:endParaRPr lang="fr-F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AFD5AF-3CCD-A14C-B5BE-243AC1A7FA1B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421704" y="2907883"/>
            <a:ext cx="280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DDC76D-C80F-8847-BE53-D5F1A66319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73527" y="5155194"/>
            <a:ext cx="359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EBFE86-B00E-B845-B048-CBD1DF1DE6AD}"/>
              </a:ext>
            </a:extLst>
          </p:cNvPr>
          <p:cNvSpPr txBox="1"/>
          <p:nvPr/>
        </p:nvSpPr>
        <p:spPr>
          <a:xfrm>
            <a:off x="5583331" y="451015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Neurones dopaminergiques</a:t>
            </a:r>
          </a:p>
        </p:txBody>
      </p:sp>
    </p:spTree>
    <p:extLst>
      <p:ext uri="{BB962C8B-B14F-4D97-AF65-F5344CB8AC3E}">
        <p14:creationId xmlns:p14="http://schemas.microsoft.com/office/powerpoint/2010/main" val="17114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4" grpId="0"/>
      <p:bldP spid="25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C9C85-6BB8-DE45-9416-EB93DC20E928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DE2F8-2036-964C-B146-EB3D5C97B3FF}"/>
              </a:ext>
            </a:extLst>
          </p:cNvPr>
          <p:cNvSpPr txBox="1"/>
          <p:nvPr/>
        </p:nvSpPr>
        <p:spPr>
          <a:xfrm>
            <a:off x="992351" y="1118940"/>
            <a:ext cx="876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 est le rapport entre le modèle de </a:t>
            </a:r>
            <a:r>
              <a:rPr lang="fr-FR" dirty="0" err="1"/>
              <a:t>Rescorla</a:t>
            </a:r>
            <a:r>
              <a:rPr lang="fr-FR" dirty="0"/>
              <a:t>-Wagner et les neurones dopaminergiques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AE5A-95F3-7F4B-810D-28F3147A40B6}"/>
              </a:ext>
            </a:extLst>
          </p:cNvPr>
          <p:cNvSpPr txBox="1"/>
          <p:nvPr/>
        </p:nvSpPr>
        <p:spPr>
          <a:xfrm>
            <a:off x="905853" y="1963560"/>
            <a:ext cx="1109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 est le cadre général utilisé actuellement en neurosciences pour comprendre le rôle des neurones dopaminergiques ?</a:t>
            </a:r>
          </a:p>
        </p:txBody>
      </p:sp>
    </p:spTree>
    <p:extLst>
      <p:ext uri="{BB962C8B-B14F-4D97-AF65-F5344CB8AC3E}">
        <p14:creationId xmlns:p14="http://schemas.microsoft.com/office/powerpoint/2010/main" val="38274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3C91E-E4FC-3841-990C-18A9DD453B02}"/>
              </a:ext>
            </a:extLst>
          </p:cNvPr>
          <p:cNvSpPr txBox="1"/>
          <p:nvPr/>
        </p:nvSpPr>
        <p:spPr>
          <a:xfrm>
            <a:off x="358345" y="4324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1AA21-761F-2B44-8132-079718C4E2BA}"/>
              </a:ext>
            </a:extLst>
          </p:cNvPr>
          <p:cNvSpPr txBox="1"/>
          <p:nvPr/>
        </p:nvSpPr>
        <p:spPr>
          <a:xfrm>
            <a:off x="4009110" y="3610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3933-CD70-5A4C-8FC1-C61D44437DFB}"/>
              </a:ext>
            </a:extLst>
          </p:cNvPr>
          <p:cNvSpPr txBox="1"/>
          <p:nvPr/>
        </p:nvSpPr>
        <p:spPr>
          <a:xfrm>
            <a:off x="813758" y="914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1A477-372E-E040-9E20-79225B02977D}"/>
              </a:ext>
            </a:extLst>
          </p:cNvPr>
          <p:cNvCxnSpPr>
            <a:stCxn id="7" idx="3"/>
          </p:cNvCxnSpPr>
          <p:nvPr/>
        </p:nvCxnSpPr>
        <p:spPr>
          <a:xfrm flipV="1">
            <a:off x="1131474" y="1087394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33283A-A0C5-E748-853C-48B97B188FE1}"/>
              </a:ext>
            </a:extLst>
          </p:cNvPr>
          <p:cNvSpPr txBox="1"/>
          <p:nvPr/>
        </p:nvSpPr>
        <p:spPr>
          <a:xfrm>
            <a:off x="1724585" y="91371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68E7-E6B6-2B45-90CF-644EA0B19572}"/>
              </a:ext>
            </a:extLst>
          </p:cNvPr>
          <p:cNvSpPr txBox="1"/>
          <p:nvPr/>
        </p:nvSpPr>
        <p:spPr>
          <a:xfrm>
            <a:off x="813758" y="13722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8F75B5-DF03-064D-8F3C-2BC823C7D83B}"/>
              </a:ext>
            </a:extLst>
          </p:cNvPr>
          <p:cNvCxnSpPr>
            <a:stCxn id="11" idx="3"/>
          </p:cNvCxnSpPr>
          <p:nvPr/>
        </p:nvCxnSpPr>
        <p:spPr>
          <a:xfrm flipV="1">
            <a:off x="1123458" y="1545280"/>
            <a:ext cx="60112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72D84-78B9-6C4B-99F5-6D9B9551BBD5}"/>
              </a:ext>
            </a:extLst>
          </p:cNvPr>
          <p:cNvSpPr txBox="1"/>
          <p:nvPr/>
        </p:nvSpPr>
        <p:spPr>
          <a:xfrm>
            <a:off x="1724585" y="137160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0D487-8B31-6345-87CD-8F38995E9AED}"/>
              </a:ext>
            </a:extLst>
          </p:cNvPr>
          <p:cNvSpPr txBox="1"/>
          <p:nvPr/>
        </p:nvSpPr>
        <p:spPr>
          <a:xfrm>
            <a:off x="4439809" y="8313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BEAC7-198C-004E-9AB5-D206A393502F}"/>
              </a:ext>
            </a:extLst>
          </p:cNvPr>
          <p:cNvCxnSpPr>
            <a:stCxn id="14" idx="3"/>
          </p:cNvCxnSpPr>
          <p:nvPr/>
        </p:nvCxnSpPr>
        <p:spPr>
          <a:xfrm flipV="1">
            <a:off x="4877749" y="1004324"/>
            <a:ext cx="47288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B66137-E7A4-DB4D-89AB-E97C5C4EF446}"/>
              </a:ext>
            </a:extLst>
          </p:cNvPr>
          <p:cNvSpPr txBox="1"/>
          <p:nvPr/>
        </p:nvSpPr>
        <p:spPr>
          <a:xfrm>
            <a:off x="5350636" y="843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D7217-B7DE-8A4F-BFA6-9522939677B3}"/>
              </a:ext>
            </a:extLst>
          </p:cNvPr>
          <p:cNvSpPr txBox="1"/>
          <p:nvPr/>
        </p:nvSpPr>
        <p:spPr>
          <a:xfrm>
            <a:off x="4461361" y="1280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401557-B10B-4645-8115-6544556DA172}"/>
              </a:ext>
            </a:extLst>
          </p:cNvPr>
          <p:cNvCxnSpPr>
            <a:stCxn id="17" idx="3"/>
          </p:cNvCxnSpPr>
          <p:nvPr/>
        </p:nvCxnSpPr>
        <p:spPr>
          <a:xfrm flipV="1">
            <a:off x="4876859" y="1453965"/>
            <a:ext cx="495329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29F394-E01D-E942-A7E9-0C686E3A8FFB}"/>
              </a:ext>
            </a:extLst>
          </p:cNvPr>
          <p:cNvSpPr txBox="1"/>
          <p:nvPr/>
        </p:nvSpPr>
        <p:spPr>
          <a:xfrm>
            <a:off x="5372188" y="126929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du fruit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2D7AD-C1B2-2B42-811B-6B966AA2880C}"/>
              </a:ext>
            </a:extLst>
          </p:cNvPr>
          <p:cNvSpPr txBox="1"/>
          <p:nvPr/>
        </p:nvSpPr>
        <p:spPr>
          <a:xfrm>
            <a:off x="8647523" y="6487105"/>
            <a:ext cx="3517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Waelti</a:t>
            </a:r>
            <a:r>
              <a:rPr lang="en-US" sz="1200" dirty="0">
                <a:latin typeface="Times"/>
                <a:cs typeface="Times"/>
              </a:rPr>
              <a:t>, Dickinson, &amp; Schultz (2001). Nature, 412, 43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A82031-549B-FF45-8A12-2C21A292F08F}"/>
              </a:ext>
            </a:extLst>
          </p:cNvPr>
          <p:cNvCxnSpPr/>
          <p:nvPr/>
        </p:nvCxnSpPr>
        <p:spPr>
          <a:xfrm>
            <a:off x="259492" y="1878227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C25C5-A2CF-A642-9811-61EBFB6A6724}"/>
              </a:ext>
            </a:extLst>
          </p:cNvPr>
          <p:cNvSpPr txBox="1"/>
          <p:nvPr/>
        </p:nvSpPr>
        <p:spPr>
          <a:xfrm>
            <a:off x="101928" y="198126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7A3EBF-29F2-C947-ABD8-8A4E69C9A6C1}"/>
              </a:ext>
            </a:extLst>
          </p:cNvPr>
          <p:cNvSpPr txBox="1"/>
          <p:nvPr/>
        </p:nvSpPr>
        <p:spPr>
          <a:xfrm>
            <a:off x="259492" y="243010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V(A) = 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2C0E7-2AC4-9F4C-8B50-DB2E74BFD6C4}"/>
              </a:ext>
            </a:extLst>
          </p:cNvPr>
          <p:cNvSpPr txBox="1"/>
          <p:nvPr/>
        </p:nvSpPr>
        <p:spPr>
          <a:xfrm>
            <a:off x="259492" y="288628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V(B) = 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4FBA64-6F87-054A-9B60-27BBDA74369F}"/>
              </a:ext>
            </a:extLst>
          </p:cNvPr>
          <p:cNvSpPr txBox="1"/>
          <p:nvPr/>
        </p:nvSpPr>
        <p:spPr>
          <a:xfrm>
            <a:off x="1177231" y="243905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V(A)  =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47993-3F1E-8D4D-8430-57117AA1F2F6}"/>
              </a:ext>
            </a:extLst>
          </p:cNvPr>
          <p:cNvSpPr txBox="1"/>
          <p:nvPr/>
        </p:nvSpPr>
        <p:spPr>
          <a:xfrm>
            <a:off x="1172181" y="287269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V(B)  = 0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E9C559-B33A-034B-AB00-5D49751DD98A}"/>
              </a:ext>
            </a:extLst>
          </p:cNvPr>
          <p:cNvCxnSpPr/>
          <p:nvPr/>
        </p:nvCxnSpPr>
        <p:spPr>
          <a:xfrm>
            <a:off x="182891" y="3349322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9DBD73-2956-5A44-B945-0AF8AD168666}"/>
              </a:ext>
            </a:extLst>
          </p:cNvPr>
          <p:cNvSpPr txBox="1"/>
          <p:nvPr/>
        </p:nvSpPr>
        <p:spPr>
          <a:xfrm>
            <a:off x="101928" y="345397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Neurones dopaminergiques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054F9-C3AF-6044-823C-A1ECA3DE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1" y="3960765"/>
            <a:ext cx="3608758" cy="19828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6EBF52D-0C7F-FF44-BD16-3553074A4A0F}"/>
              </a:ext>
            </a:extLst>
          </p:cNvPr>
          <p:cNvSpPr txBox="1"/>
          <p:nvPr/>
        </p:nvSpPr>
        <p:spPr>
          <a:xfrm>
            <a:off x="8163134" y="35289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2AF538-35B0-2F4E-97BB-3365CC588C50}"/>
              </a:ext>
            </a:extLst>
          </p:cNvPr>
          <p:cNvSpPr/>
          <p:nvPr/>
        </p:nvSpPr>
        <p:spPr>
          <a:xfrm>
            <a:off x="8288648" y="81695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80769A-5FA9-0040-A197-2DF13A7C4970}"/>
              </a:ext>
            </a:extLst>
          </p:cNvPr>
          <p:cNvSpPr/>
          <p:nvPr/>
        </p:nvSpPr>
        <p:spPr>
          <a:xfrm>
            <a:off x="8288648" y="127416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82E582-BC65-F44C-97AD-79A69B1B03FF}"/>
              </a:ext>
            </a:extLst>
          </p:cNvPr>
          <p:cNvCxnSpPr>
            <a:stCxn id="48" idx="3"/>
          </p:cNvCxnSpPr>
          <p:nvPr/>
        </p:nvCxnSpPr>
        <p:spPr>
          <a:xfrm>
            <a:off x="8593540" y="1001624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3CC53E-99FB-D942-A836-DE2BB05457CE}"/>
              </a:ext>
            </a:extLst>
          </p:cNvPr>
          <p:cNvSpPr txBox="1"/>
          <p:nvPr/>
        </p:nvSpPr>
        <p:spPr>
          <a:xfrm>
            <a:off x="9082128" y="8169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6F639E-4C72-BE45-A738-7D38CA649A06}"/>
              </a:ext>
            </a:extLst>
          </p:cNvPr>
          <p:cNvCxnSpPr/>
          <p:nvPr/>
        </p:nvCxnSpPr>
        <p:spPr>
          <a:xfrm>
            <a:off x="8593540" y="1458830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8957DD9-BBE8-FF40-ABD7-0F9E8844E4D0}"/>
              </a:ext>
            </a:extLst>
          </p:cNvPr>
          <p:cNvSpPr txBox="1"/>
          <p:nvPr/>
        </p:nvSpPr>
        <p:spPr>
          <a:xfrm>
            <a:off x="9105410" y="12741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625F91-375F-41CE-A4C5-590444E642C8}"/>
              </a:ext>
            </a:extLst>
          </p:cNvPr>
          <p:cNvSpPr txBox="1"/>
          <p:nvPr/>
        </p:nvSpPr>
        <p:spPr>
          <a:xfrm>
            <a:off x="3979615" y="225007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V(A) = 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5DE0C-709C-41F1-A3E6-E99D7DCC2DB3}"/>
              </a:ext>
            </a:extLst>
          </p:cNvPr>
          <p:cNvSpPr txBox="1"/>
          <p:nvPr/>
        </p:nvSpPr>
        <p:spPr>
          <a:xfrm>
            <a:off x="3977827" y="270625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V(B) =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25B283-DA8A-412A-A3C5-0B3DDF8D5C5A}"/>
              </a:ext>
            </a:extLst>
          </p:cNvPr>
          <p:cNvSpPr txBox="1"/>
          <p:nvPr/>
        </p:nvSpPr>
        <p:spPr>
          <a:xfrm>
            <a:off x="4694875" y="224112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F7FA4F-59DE-4743-890D-DC774DC925B2}"/>
              </a:ext>
            </a:extLst>
          </p:cNvPr>
          <p:cNvSpPr txBox="1"/>
          <p:nvPr/>
        </p:nvSpPr>
        <p:spPr>
          <a:xfrm>
            <a:off x="4694875" y="2697300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=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B83E71-18B2-454B-99CD-59994116EB59}"/>
              </a:ext>
            </a:extLst>
          </p:cNvPr>
          <p:cNvSpPr txBox="1"/>
          <p:nvPr/>
        </p:nvSpPr>
        <p:spPr>
          <a:xfrm>
            <a:off x="5612614" y="2250073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[V(A) + V(X)]  = 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BAE846-C99C-4116-A13C-CB930CBF2C1D}"/>
              </a:ext>
            </a:extLst>
          </p:cNvPr>
          <p:cNvSpPr txBox="1"/>
          <p:nvPr/>
        </p:nvSpPr>
        <p:spPr>
          <a:xfrm>
            <a:off x="5607564" y="2683719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[V(B) + V(Y)  = 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238672C-2EEA-4720-B898-E9046765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7" y="3643518"/>
            <a:ext cx="3839518" cy="26568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8DFE314-BFAC-45B0-9F90-1B0514746E34}"/>
              </a:ext>
            </a:extLst>
          </p:cNvPr>
          <p:cNvSpPr txBox="1"/>
          <p:nvPr/>
        </p:nvSpPr>
        <p:spPr>
          <a:xfrm>
            <a:off x="8250848" y="224598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695A5C-E6E9-40B4-93C9-74DD4CEA2CBD}"/>
              </a:ext>
            </a:extLst>
          </p:cNvPr>
          <p:cNvSpPr txBox="1"/>
          <p:nvPr/>
        </p:nvSpPr>
        <p:spPr>
          <a:xfrm>
            <a:off x="8250848" y="270216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= 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2DD657-D8D0-4542-8AF2-703B6AB9F765}"/>
              </a:ext>
            </a:extLst>
          </p:cNvPr>
          <p:cNvSpPr txBox="1"/>
          <p:nvPr/>
        </p:nvSpPr>
        <p:spPr>
          <a:xfrm>
            <a:off x="9168587" y="2254938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V(X)  =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0B446-5A99-45EF-80D1-D8B07B096EC7}"/>
              </a:ext>
            </a:extLst>
          </p:cNvPr>
          <p:cNvSpPr txBox="1"/>
          <p:nvPr/>
        </p:nvSpPr>
        <p:spPr>
          <a:xfrm>
            <a:off x="9163537" y="2688584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V(Y)  = -I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5FF80-19FB-4489-8EE9-3A94DEA3B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696" y="4101571"/>
            <a:ext cx="4185313" cy="17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  <p:bldP spid="13" grpId="0"/>
      <p:bldP spid="14" grpId="0"/>
      <p:bldP spid="16" grpId="0"/>
      <p:bldP spid="17" grpId="0"/>
      <p:bldP spid="19" grpId="0"/>
      <p:bldP spid="31" grpId="0"/>
      <p:bldP spid="32" grpId="0"/>
      <p:bldP spid="33" grpId="0"/>
      <p:bldP spid="35" grpId="0"/>
      <p:bldP spid="36" grpId="0"/>
      <p:bldP spid="56" grpId="0"/>
      <p:bldP spid="47" grpId="0"/>
      <p:bldP spid="48" grpId="0"/>
      <p:bldP spid="55" grpId="0"/>
      <p:bldP spid="59" grpId="0"/>
      <p:bldP spid="61" grpId="0"/>
      <p:bldP spid="34" grpId="0"/>
      <p:bldP spid="37" grpId="0"/>
      <p:bldP spid="39" grpId="0"/>
      <p:bldP spid="40" grpId="0"/>
      <p:bldP spid="41" grpId="0"/>
      <p:bldP spid="43" grpId="0"/>
      <p:bldP spid="44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3C91E-E4FC-3841-990C-18A9DD453B02}"/>
              </a:ext>
            </a:extLst>
          </p:cNvPr>
          <p:cNvSpPr txBox="1"/>
          <p:nvPr/>
        </p:nvSpPr>
        <p:spPr>
          <a:xfrm>
            <a:off x="358345" y="4324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1AA21-761F-2B44-8132-079718C4E2BA}"/>
              </a:ext>
            </a:extLst>
          </p:cNvPr>
          <p:cNvSpPr txBox="1"/>
          <p:nvPr/>
        </p:nvSpPr>
        <p:spPr>
          <a:xfrm>
            <a:off x="4009110" y="3610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3933-CD70-5A4C-8FC1-C61D44437DFB}"/>
              </a:ext>
            </a:extLst>
          </p:cNvPr>
          <p:cNvSpPr txBox="1"/>
          <p:nvPr/>
        </p:nvSpPr>
        <p:spPr>
          <a:xfrm>
            <a:off x="813758" y="914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1A477-372E-E040-9E20-79225B02977D}"/>
              </a:ext>
            </a:extLst>
          </p:cNvPr>
          <p:cNvCxnSpPr>
            <a:stCxn id="7" idx="3"/>
          </p:cNvCxnSpPr>
          <p:nvPr/>
        </p:nvCxnSpPr>
        <p:spPr>
          <a:xfrm flipV="1">
            <a:off x="1131474" y="1087394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33283A-A0C5-E748-853C-48B97B188FE1}"/>
              </a:ext>
            </a:extLst>
          </p:cNvPr>
          <p:cNvSpPr txBox="1"/>
          <p:nvPr/>
        </p:nvSpPr>
        <p:spPr>
          <a:xfrm>
            <a:off x="1724585" y="91371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68E7-E6B6-2B45-90CF-644EA0B19572}"/>
              </a:ext>
            </a:extLst>
          </p:cNvPr>
          <p:cNvSpPr txBox="1"/>
          <p:nvPr/>
        </p:nvSpPr>
        <p:spPr>
          <a:xfrm>
            <a:off x="813758" y="13722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8F75B5-DF03-064D-8F3C-2BC823C7D83B}"/>
              </a:ext>
            </a:extLst>
          </p:cNvPr>
          <p:cNvCxnSpPr>
            <a:stCxn id="11" idx="3"/>
          </p:cNvCxnSpPr>
          <p:nvPr/>
        </p:nvCxnSpPr>
        <p:spPr>
          <a:xfrm flipV="1">
            <a:off x="1123458" y="1545280"/>
            <a:ext cx="60112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72D84-78B9-6C4B-99F5-6D9B9551BBD5}"/>
              </a:ext>
            </a:extLst>
          </p:cNvPr>
          <p:cNvSpPr txBox="1"/>
          <p:nvPr/>
        </p:nvSpPr>
        <p:spPr>
          <a:xfrm>
            <a:off x="1724585" y="137160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0D487-8B31-6345-87CD-8F38995E9AED}"/>
              </a:ext>
            </a:extLst>
          </p:cNvPr>
          <p:cNvSpPr txBox="1"/>
          <p:nvPr/>
        </p:nvSpPr>
        <p:spPr>
          <a:xfrm>
            <a:off x="4439809" y="8313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BEAC7-198C-004E-9AB5-D206A393502F}"/>
              </a:ext>
            </a:extLst>
          </p:cNvPr>
          <p:cNvCxnSpPr>
            <a:stCxn id="14" idx="3"/>
          </p:cNvCxnSpPr>
          <p:nvPr/>
        </p:nvCxnSpPr>
        <p:spPr>
          <a:xfrm flipV="1">
            <a:off x="4877749" y="1004324"/>
            <a:ext cx="47288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B66137-E7A4-DB4D-89AB-E97C5C4EF446}"/>
              </a:ext>
            </a:extLst>
          </p:cNvPr>
          <p:cNvSpPr txBox="1"/>
          <p:nvPr/>
        </p:nvSpPr>
        <p:spPr>
          <a:xfrm>
            <a:off x="5350636" y="843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D7217-B7DE-8A4F-BFA6-9522939677B3}"/>
              </a:ext>
            </a:extLst>
          </p:cNvPr>
          <p:cNvSpPr txBox="1"/>
          <p:nvPr/>
        </p:nvSpPr>
        <p:spPr>
          <a:xfrm>
            <a:off x="4461361" y="1280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401557-B10B-4645-8115-6544556DA172}"/>
              </a:ext>
            </a:extLst>
          </p:cNvPr>
          <p:cNvCxnSpPr>
            <a:stCxn id="17" idx="3"/>
          </p:cNvCxnSpPr>
          <p:nvPr/>
        </p:nvCxnSpPr>
        <p:spPr>
          <a:xfrm flipV="1">
            <a:off x="4876859" y="1453965"/>
            <a:ext cx="495329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C2D7AD-C1B2-2B42-811B-6B966AA2880C}"/>
              </a:ext>
            </a:extLst>
          </p:cNvPr>
          <p:cNvSpPr txBox="1"/>
          <p:nvPr/>
        </p:nvSpPr>
        <p:spPr>
          <a:xfrm>
            <a:off x="8647523" y="6487105"/>
            <a:ext cx="3517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Waelti</a:t>
            </a:r>
            <a:r>
              <a:rPr lang="en-US" sz="1200" dirty="0">
                <a:latin typeface="Times"/>
                <a:cs typeface="Times"/>
              </a:rPr>
              <a:t>, Dickinson, &amp; Schultz (2001). Nature, 412, 43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A82031-549B-FF45-8A12-2C21A292F08F}"/>
              </a:ext>
            </a:extLst>
          </p:cNvPr>
          <p:cNvCxnSpPr/>
          <p:nvPr/>
        </p:nvCxnSpPr>
        <p:spPr>
          <a:xfrm>
            <a:off x="259492" y="1878227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C25C5-A2CF-A642-9811-61EBFB6A6724}"/>
              </a:ext>
            </a:extLst>
          </p:cNvPr>
          <p:cNvSpPr txBox="1"/>
          <p:nvPr/>
        </p:nvSpPr>
        <p:spPr>
          <a:xfrm>
            <a:off x="101928" y="198126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7A3EBF-29F2-C947-ABD8-8A4E69C9A6C1}"/>
              </a:ext>
            </a:extLst>
          </p:cNvPr>
          <p:cNvSpPr txBox="1"/>
          <p:nvPr/>
        </p:nvSpPr>
        <p:spPr>
          <a:xfrm>
            <a:off x="4339033" y="2373748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V(A) = 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2C0E7-2AC4-9F4C-8B50-DB2E74BFD6C4}"/>
              </a:ext>
            </a:extLst>
          </p:cNvPr>
          <p:cNvSpPr txBox="1"/>
          <p:nvPr/>
        </p:nvSpPr>
        <p:spPr>
          <a:xfrm>
            <a:off x="4337245" y="2829925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V(B)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EBE903-843C-C842-8F3A-B40005E163EE}"/>
              </a:ext>
            </a:extLst>
          </p:cNvPr>
          <p:cNvSpPr txBox="1"/>
          <p:nvPr/>
        </p:nvSpPr>
        <p:spPr>
          <a:xfrm>
            <a:off x="5054293" y="236479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405041-C161-B14B-A593-8FCE320A6645}"/>
              </a:ext>
            </a:extLst>
          </p:cNvPr>
          <p:cNvSpPr txBox="1"/>
          <p:nvPr/>
        </p:nvSpPr>
        <p:spPr>
          <a:xfrm>
            <a:off x="5054293" y="2820975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8D728F-B65B-FA40-92C4-229066DEF13F}"/>
              </a:ext>
            </a:extLst>
          </p:cNvPr>
          <p:cNvSpPr txBox="1"/>
          <p:nvPr/>
        </p:nvSpPr>
        <p:spPr>
          <a:xfrm>
            <a:off x="5972032" y="2373748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[V(A) + V(X)]  = 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03EC43-9FD4-0E41-9B27-A624B83E9EDA}"/>
              </a:ext>
            </a:extLst>
          </p:cNvPr>
          <p:cNvSpPr txBox="1"/>
          <p:nvPr/>
        </p:nvSpPr>
        <p:spPr>
          <a:xfrm>
            <a:off x="5966982" y="280739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[V(B) + V(Y)  = I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E9C559-B33A-034B-AB00-5D49751DD98A}"/>
              </a:ext>
            </a:extLst>
          </p:cNvPr>
          <p:cNvCxnSpPr/>
          <p:nvPr/>
        </p:nvCxnSpPr>
        <p:spPr>
          <a:xfrm>
            <a:off x="182891" y="3349322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9DBD73-2956-5A44-B945-0AF8AD168666}"/>
              </a:ext>
            </a:extLst>
          </p:cNvPr>
          <p:cNvSpPr txBox="1"/>
          <p:nvPr/>
        </p:nvSpPr>
        <p:spPr>
          <a:xfrm>
            <a:off x="101928" y="345397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Neurones dopaminergiques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1FA61A-8C84-6941-ACF3-5CCCDAA8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87" y="3643518"/>
            <a:ext cx="3839518" cy="265681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E53CB9-C648-6F45-8782-8FB2B1D37E78}"/>
              </a:ext>
            </a:extLst>
          </p:cNvPr>
          <p:cNvSpPr txBox="1"/>
          <p:nvPr/>
        </p:nvSpPr>
        <p:spPr>
          <a:xfrm>
            <a:off x="8163134" y="35289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DEFCC5-DDF9-4F42-BE27-05A5831E8469}"/>
              </a:ext>
            </a:extLst>
          </p:cNvPr>
          <p:cNvSpPr txBox="1"/>
          <p:nvPr/>
        </p:nvSpPr>
        <p:spPr>
          <a:xfrm>
            <a:off x="5440933" y="127401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9908C2-DA09-5E4B-8B76-B8CA56C6A554}"/>
              </a:ext>
            </a:extLst>
          </p:cNvPr>
          <p:cNvSpPr/>
          <p:nvPr/>
        </p:nvSpPr>
        <p:spPr>
          <a:xfrm>
            <a:off x="8288648" y="81695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7F5304-A4C4-D742-BF17-BA5E20BD91C8}"/>
              </a:ext>
            </a:extLst>
          </p:cNvPr>
          <p:cNvSpPr/>
          <p:nvPr/>
        </p:nvSpPr>
        <p:spPr>
          <a:xfrm>
            <a:off x="8288648" y="127416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2D1464-82AE-054F-95DC-DBFC0C47F98F}"/>
              </a:ext>
            </a:extLst>
          </p:cNvPr>
          <p:cNvCxnSpPr>
            <a:stCxn id="36" idx="3"/>
          </p:cNvCxnSpPr>
          <p:nvPr/>
        </p:nvCxnSpPr>
        <p:spPr>
          <a:xfrm>
            <a:off x="8593540" y="1001624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9D602FA-E84A-5C44-8641-46B8C35CF780}"/>
              </a:ext>
            </a:extLst>
          </p:cNvPr>
          <p:cNvSpPr txBox="1"/>
          <p:nvPr/>
        </p:nvSpPr>
        <p:spPr>
          <a:xfrm>
            <a:off x="9082128" y="8169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33FE95-D72B-8F4A-80C0-3F86E5FBED30}"/>
              </a:ext>
            </a:extLst>
          </p:cNvPr>
          <p:cNvCxnSpPr/>
          <p:nvPr/>
        </p:nvCxnSpPr>
        <p:spPr>
          <a:xfrm>
            <a:off x="8593540" y="1458830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209B19-D732-AB41-9135-FFB06A261101}"/>
              </a:ext>
            </a:extLst>
          </p:cNvPr>
          <p:cNvSpPr txBox="1"/>
          <p:nvPr/>
        </p:nvSpPr>
        <p:spPr>
          <a:xfrm>
            <a:off x="9105410" y="12741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</a:t>
            </a:r>
          </a:p>
        </p:txBody>
      </p:sp>
    </p:spTree>
    <p:extLst>
      <p:ext uri="{BB962C8B-B14F-4D97-AF65-F5344CB8AC3E}">
        <p14:creationId xmlns:p14="http://schemas.microsoft.com/office/powerpoint/2010/main" val="34517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4" grpId="0"/>
      <p:bldP spid="45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3C91E-E4FC-3841-990C-18A9DD453B02}"/>
              </a:ext>
            </a:extLst>
          </p:cNvPr>
          <p:cNvSpPr txBox="1"/>
          <p:nvPr/>
        </p:nvSpPr>
        <p:spPr>
          <a:xfrm>
            <a:off x="358345" y="4324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3933-CD70-5A4C-8FC1-C61D44437DFB}"/>
              </a:ext>
            </a:extLst>
          </p:cNvPr>
          <p:cNvSpPr txBox="1"/>
          <p:nvPr/>
        </p:nvSpPr>
        <p:spPr>
          <a:xfrm>
            <a:off x="813758" y="914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1A477-372E-E040-9E20-79225B02977D}"/>
              </a:ext>
            </a:extLst>
          </p:cNvPr>
          <p:cNvCxnSpPr>
            <a:stCxn id="7" idx="3"/>
          </p:cNvCxnSpPr>
          <p:nvPr/>
        </p:nvCxnSpPr>
        <p:spPr>
          <a:xfrm flipV="1">
            <a:off x="1131474" y="1087394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33283A-A0C5-E748-853C-48B97B188FE1}"/>
              </a:ext>
            </a:extLst>
          </p:cNvPr>
          <p:cNvSpPr txBox="1"/>
          <p:nvPr/>
        </p:nvSpPr>
        <p:spPr>
          <a:xfrm>
            <a:off x="1724585" y="91371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68E7-E6B6-2B45-90CF-644EA0B19572}"/>
              </a:ext>
            </a:extLst>
          </p:cNvPr>
          <p:cNvSpPr txBox="1"/>
          <p:nvPr/>
        </p:nvSpPr>
        <p:spPr>
          <a:xfrm>
            <a:off x="813758" y="13722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8F75B5-DF03-064D-8F3C-2BC823C7D83B}"/>
              </a:ext>
            </a:extLst>
          </p:cNvPr>
          <p:cNvCxnSpPr>
            <a:stCxn id="11" idx="3"/>
          </p:cNvCxnSpPr>
          <p:nvPr/>
        </p:nvCxnSpPr>
        <p:spPr>
          <a:xfrm flipV="1">
            <a:off x="1123458" y="1545280"/>
            <a:ext cx="60112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72D84-78B9-6C4B-99F5-6D9B9551BBD5}"/>
              </a:ext>
            </a:extLst>
          </p:cNvPr>
          <p:cNvSpPr txBox="1"/>
          <p:nvPr/>
        </p:nvSpPr>
        <p:spPr>
          <a:xfrm>
            <a:off x="1724585" y="137160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2D7AD-C1B2-2B42-811B-6B966AA2880C}"/>
              </a:ext>
            </a:extLst>
          </p:cNvPr>
          <p:cNvSpPr txBox="1"/>
          <p:nvPr/>
        </p:nvSpPr>
        <p:spPr>
          <a:xfrm>
            <a:off x="8647523" y="6487105"/>
            <a:ext cx="3517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Waelti</a:t>
            </a:r>
            <a:r>
              <a:rPr lang="en-US" sz="1200" dirty="0">
                <a:latin typeface="Times"/>
                <a:cs typeface="Times"/>
              </a:rPr>
              <a:t>, Dickinson, &amp; Schultz (2001). Nature, 412, 43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A82031-549B-FF45-8A12-2C21A292F08F}"/>
              </a:ext>
            </a:extLst>
          </p:cNvPr>
          <p:cNvCxnSpPr/>
          <p:nvPr/>
        </p:nvCxnSpPr>
        <p:spPr>
          <a:xfrm>
            <a:off x="259492" y="1878227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C25C5-A2CF-A642-9811-61EBFB6A6724}"/>
              </a:ext>
            </a:extLst>
          </p:cNvPr>
          <p:cNvSpPr txBox="1"/>
          <p:nvPr/>
        </p:nvSpPr>
        <p:spPr>
          <a:xfrm>
            <a:off x="101928" y="198126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0F697-A3BD-0347-9DFA-D028067260B7}"/>
              </a:ext>
            </a:extLst>
          </p:cNvPr>
          <p:cNvSpPr txBox="1"/>
          <p:nvPr/>
        </p:nvSpPr>
        <p:spPr>
          <a:xfrm>
            <a:off x="8163134" y="221663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CC7AF-F90F-6F4E-A139-966672A2FF86}"/>
              </a:ext>
            </a:extLst>
          </p:cNvPr>
          <p:cNvSpPr txBox="1"/>
          <p:nvPr/>
        </p:nvSpPr>
        <p:spPr>
          <a:xfrm>
            <a:off x="8163134" y="2672814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= 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37C283-E34B-714A-85EF-E9C106B3C719}"/>
              </a:ext>
            </a:extLst>
          </p:cNvPr>
          <p:cNvSpPr txBox="1"/>
          <p:nvPr/>
        </p:nvSpPr>
        <p:spPr>
          <a:xfrm>
            <a:off x="9080873" y="222558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V(X)  =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869349-9B23-A94D-A425-8EBCCB498896}"/>
              </a:ext>
            </a:extLst>
          </p:cNvPr>
          <p:cNvSpPr txBox="1"/>
          <p:nvPr/>
        </p:nvSpPr>
        <p:spPr>
          <a:xfrm>
            <a:off x="9075823" y="265923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V(Y)  = -I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E9C559-B33A-034B-AB00-5D49751DD98A}"/>
              </a:ext>
            </a:extLst>
          </p:cNvPr>
          <p:cNvCxnSpPr/>
          <p:nvPr/>
        </p:nvCxnSpPr>
        <p:spPr>
          <a:xfrm>
            <a:off x="182891" y="3349322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9DBD73-2956-5A44-B945-0AF8AD168666}"/>
              </a:ext>
            </a:extLst>
          </p:cNvPr>
          <p:cNvSpPr txBox="1"/>
          <p:nvPr/>
        </p:nvSpPr>
        <p:spPr>
          <a:xfrm>
            <a:off x="101928" y="345397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Neurones dopaminergiques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B24FE1-8415-8C4D-A195-5C235345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488" y="3782968"/>
            <a:ext cx="4185313" cy="17194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348DAC8-827C-6443-BB1F-86BEC23A9DB6}"/>
              </a:ext>
            </a:extLst>
          </p:cNvPr>
          <p:cNvSpPr txBox="1"/>
          <p:nvPr/>
        </p:nvSpPr>
        <p:spPr>
          <a:xfrm>
            <a:off x="4009110" y="3610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FCE7A-A63B-C942-9A1D-57BF8858220D}"/>
              </a:ext>
            </a:extLst>
          </p:cNvPr>
          <p:cNvSpPr txBox="1"/>
          <p:nvPr/>
        </p:nvSpPr>
        <p:spPr>
          <a:xfrm>
            <a:off x="4439809" y="8313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212819-642B-E148-8C58-426C4558ABA9}"/>
              </a:ext>
            </a:extLst>
          </p:cNvPr>
          <p:cNvCxnSpPr>
            <a:stCxn id="34" idx="3"/>
          </p:cNvCxnSpPr>
          <p:nvPr/>
        </p:nvCxnSpPr>
        <p:spPr>
          <a:xfrm flipV="1">
            <a:off x="4877749" y="1004324"/>
            <a:ext cx="47288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8E3887-BA43-0B47-8C83-0477CD0C4748}"/>
              </a:ext>
            </a:extLst>
          </p:cNvPr>
          <p:cNvSpPr txBox="1"/>
          <p:nvPr/>
        </p:nvSpPr>
        <p:spPr>
          <a:xfrm>
            <a:off x="5350636" y="843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71C06D-F131-1845-8E09-33514C03C586}"/>
              </a:ext>
            </a:extLst>
          </p:cNvPr>
          <p:cNvSpPr txBox="1"/>
          <p:nvPr/>
        </p:nvSpPr>
        <p:spPr>
          <a:xfrm>
            <a:off x="4461361" y="1280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8B008C-9811-5143-B46C-82F9A886A274}"/>
              </a:ext>
            </a:extLst>
          </p:cNvPr>
          <p:cNvCxnSpPr>
            <a:stCxn id="37" idx="3"/>
          </p:cNvCxnSpPr>
          <p:nvPr/>
        </p:nvCxnSpPr>
        <p:spPr>
          <a:xfrm flipV="1">
            <a:off x="4876859" y="1453965"/>
            <a:ext cx="495329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70282F6-60A0-2B47-81A5-B6324C858614}"/>
              </a:ext>
            </a:extLst>
          </p:cNvPr>
          <p:cNvSpPr txBox="1"/>
          <p:nvPr/>
        </p:nvSpPr>
        <p:spPr>
          <a:xfrm>
            <a:off x="5440933" y="127401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26132-C640-AC42-A433-0324774C7B1D}"/>
              </a:ext>
            </a:extLst>
          </p:cNvPr>
          <p:cNvSpPr txBox="1"/>
          <p:nvPr/>
        </p:nvSpPr>
        <p:spPr>
          <a:xfrm>
            <a:off x="8163134" y="35289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F63A15-A74B-D54E-86CB-AD4DB4EA3103}"/>
              </a:ext>
            </a:extLst>
          </p:cNvPr>
          <p:cNvSpPr/>
          <p:nvPr/>
        </p:nvSpPr>
        <p:spPr>
          <a:xfrm>
            <a:off x="8288648" y="81695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346642-D9EC-1942-9A09-774D8345239C}"/>
              </a:ext>
            </a:extLst>
          </p:cNvPr>
          <p:cNvSpPr/>
          <p:nvPr/>
        </p:nvSpPr>
        <p:spPr>
          <a:xfrm>
            <a:off x="8288648" y="127416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C990CA-28B8-4F47-94BE-D5B588FB86A5}"/>
              </a:ext>
            </a:extLst>
          </p:cNvPr>
          <p:cNvCxnSpPr>
            <a:stCxn id="55" idx="3"/>
          </p:cNvCxnSpPr>
          <p:nvPr/>
        </p:nvCxnSpPr>
        <p:spPr>
          <a:xfrm>
            <a:off x="8593540" y="1001624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ADE7971-9A3D-9145-9781-033FE2F7624F}"/>
              </a:ext>
            </a:extLst>
          </p:cNvPr>
          <p:cNvSpPr txBox="1"/>
          <p:nvPr/>
        </p:nvSpPr>
        <p:spPr>
          <a:xfrm>
            <a:off x="9082128" y="8169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073DAE-E783-6E45-8767-2E55CB591910}"/>
              </a:ext>
            </a:extLst>
          </p:cNvPr>
          <p:cNvCxnSpPr/>
          <p:nvPr/>
        </p:nvCxnSpPr>
        <p:spPr>
          <a:xfrm>
            <a:off x="8593540" y="1458830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8305498-A24C-4342-878D-D89ACF66732F}"/>
              </a:ext>
            </a:extLst>
          </p:cNvPr>
          <p:cNvSpPr txBox="1"/>
          <p:nvPr/>
        </p:nvSpPr>
        <p:spPr>
          <a:xfrm>
            <a:off x="9105410" y="12741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</a:t>
            </a:r>
          </a:p>
        </p:txBody>
      </p:sp>
    </p:spTree>
    <p:extLst>
      <p:ext uri="{BB962C8B-B14F-4D97-AF65-F5344CB8AC3E}">
        <p14:creationId xmlns:p14="http://schemas.microsoft.com/office/powerpoint/2010/main" val="38564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3C91E-E4FC-3841-990C-18A9DD453B02}"/>
              </a:ext>
            </a:extLst>
          </p:cNvPr>
          <p:cNvSpPr txBox="1"/>
          <p:nvPr/>
        </p:nvSpPr>
        <p:spPr>
          <a:xfrm>
            <a:off x="358345" y="4324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3933-CD70-5A4C-8FC1-C61D44437DFB}"/>
              </a:ext>
            </a:extLst>
          </p:cNvPr>
          <p:cNvSpPr txBox="1"/>
          <p:nvPr/>
        </p:nvSpPr>
        <p:spPr>
          <a:xfrm>
            <a:off x="813758" y="914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1A477-372E-E040-9E20-79225B02977D}"/>
              </a:ext>
            </a:extLst>
          </p:cNvPr>
          <p:cNvCxnSpPr>
            <a:stCxn id="7" idx="3"/>
          </p:cNvCxnSpPr>
          <p:nvPr/>
        </p:nvCxnSpPr>
        <p:spPr>
          <a:xfrm flipV="1">
            <a:off x="1131474" y="1087394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33283A-A0C5-E748-853C-48B97B188FE1}"/>
              </a:ext>
            </a:extLst>
          </p:cNvPr>
          <p:cNvSpPr txBox="1"/>
          <p:nvPr/>
        </p:nvSpPr>
        <p:spPr>
          <a:xfrm>
            <a:off x="1724585" y="91371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68E7-E6B6-2B45-90CF-644EA0B19572}"/>
              </a:ext>
            </a:extLst>
          </p:cNvPr>
          <p:cNvSpPr txBox="1"/>
          <p:nvPr/>
        </p:nvSpPr>
        <p:spPr>
          <a:xfrm>
            <a:off x="813758" y="13722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8F75B5-DF03-064D-8F3C-2BC823C7D83B}"/>
              </a:ext>
            </a:extLst>
          </p:cNvPr>
          <p:cNvCxnSpPr>
            <a:stCxn id="11" idx="3"/>
          </p:cNvCxnSpPr>
          <p:nvPr/>
        </p:nvCxnSpPr>
        <p:spPr>
          <a:xfrm flipV="1">
            <a:off x="1123458" y="1545280"/>
            <a:ext cx="60112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72D84-78B9-6C4B-99F5-6D9B9551BBD5}"/>
              </a:ext>
            </a:extLst>
          </p:cNvPr>
          <p:cNvSpPr txBox="1"/>
          <p:nvPr/>
        </p:nvSpPr>
        <p:spPr>
          <a:xfrm>
            <a:off x="1724585" y="137160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A82031-549B-FF45-8A12-2C21A292F08F}"/>
              </a:ext>
            </a:extLst>
          </p:cNvPr>
          <p:cNvCxnSpPr/>
          <p:nvPr/>
        </p:nvCxnSpPr>
        <p:spPr>
          <a:xfrm>
            <a:off x="259492" y="1878227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C25C5-A2CF-A642-9811-61EBFB6A6724}"/>
              </a:ext>
            </a:extLst>
          </p:cNvPr>
          <p:cNvSpPr txBox="1"/>
          <p:nvPr/>
        </p:nvSpPr>
        <p:spPr>
          <a:xfrm>
            <a:off x="101928" y="198126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7A3EBF-29F2-C947-ABD8-8A4E69C9A6C1}"/>
              </a:ext>
            </a:extLst>
          </p:cNvPr>
          <p:cNvSpPr txBox="1"/>
          <p:nvPr/>
        </p:nvSpPr>
        <p:spPr>
          <a:xfrm>
            <a:off x="4339033" y="2373748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V(A) = 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2C0E7-2AC4-9F4C-8B50-DB2E74BFD6C4}"/>
              </a:ext>
            </a:extLst>
          </p:cNvPr>
          <p:cNvSpPr txBox="1"/>
          <p:nvPr/>
        </p:nvSpPr>
        <p:spPr>
          <a:xfrm>
            <a:off x="4337245" y="2829925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V(B)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EBE903-843C-C842-8F3A-B40005E163EE}"/>
              </a:ext>
            </a:extLst>
          </p:cNvPr>
          <p:cNvSpPr txBox="1"/>
          <p:nvPr/>
        </p:nvSpPr>
        <p:spPr>
          <a:xfrm>
            <a:off x="5054293" y="236479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405041-C161-B14B-A593-8FCE320A6645}"/>
              </a:ext>
            </a:extLst>
          </p:cNvPr>
          <p:cNvSpPr txBox="1"/>
          <p:nvPr/>
        </p:nvSpPr>
        <p:spPr>
          <a:xfrm>
            <a:off x="5054293" y="2820975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8D728F-B65B-FA40-92C4-229066DEF13F}"/>
              </a:ext>
            </a:extLst>
          </p:cNvPr>
          <p:cNvSpPr txBox="1"/>
          <p:nvPr/>
        </p:nvSpPr>
        <p:spPr>
          <a:xfrm>
            <a:off x="5972032" y="2373748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[V(A) + V(X)]  = 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03EC43-9FD4-0E41-9B27-A624B83E9EDA}"/>
              </a:ext>
            </a:extLst>
          </p:cNvPr>
          <p:cNvSpPr txBox="1"/>
          <p:nvPr/>
        </p:nvSpPr>
        <p:spPr>
          <a:xfrm>
            <a:off x="5966982" y="280739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I – [V(B) + V(Y)  = I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E9C559-B33A-034B-AB00-5D49751DD98A}"/>
              </a:ext>
            </a:extLst>
          </p:cNvPr>
          <p:cNvCxnSpPr/>
          <p:nvPr/>
        </p:nvCxnSpPr>
        <p:spPr>
          <a:xfrm>
            <a:off x="182891" y="3349322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9DBD73-2956-5A44-B945-0AF8AD168666}"/>
              </a:ext>
            </a:extLst>
          </p:cNvPr>
          <p:cNvSpPr txBox="1"/>
          <p:nvPr/>
        </p:nvSpPr>
        <p:spPr>
          <a:xfrm>
            <a:off x="101928" y="345397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Neurones dopaminergiques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F7346-807A-AD41-871D-DAE3CCCE85EC}"/>
              </a:ext>
            </a:extLst>
          </p:cNvPr>
          <p:cNvSpPr txBox="1"/>
          <p:nvPr/>
        </p:nvSpPr>
        <p:spPr>
          <a:xfrm>
            <a:off x="8934556" y="6445078"/>
            <a:ext cx="3147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 et al. (2006). J. </a:t>
            </a:r>
            <a:r>
              <a:rPr lang="en-US" sz="1200" dirty="0" err="1">
                <a:latin typeface="Times"/>
                <a:cs typeface="Times"/>
              </a:rPr>
              <a:t>Neurophisiology</a:t>
            </a:r>
            <a:r>
              <a:rPr lang="en-US" sz="1200" dirty="0">
                <a:latin typeface="Times"/>
                <a:cs typeface="Times"/>
              </a:rPr>
              <a:t>, 95, 301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8F0C5-E57F-8D48-9F93-6D40123A3B0B}"/>
              </a:ext>
            </a:extLst>
          </p:cNvPr>
          <p:cNvSpPr txBox="1"/>
          <p:nvPr/>
        </p:nvSpPr>
        <p:spPr>
          <a:xfrm>
            <a:off x="756475" y="621424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 ventral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29806-C56A-EE47-B970-75941AE2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79" y="3592412"/>
            <a:ext cx="3659831" cy="305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C8E09-F55B-E145-84ED-DFA0DD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3" y="3821692"/>
            <a:ext cx="2816826" cy="23677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F80F758-E057-3F47-AD26-9274671AA9A0}"/>
              </a:ext>
            </a:extLst>
          </p:cNvPr>
          <p:cNvSpPr txBox="1"/>
          <p:nvPr/>
        </p:nvSpPr>
        <p:spPr>
          <a:xfrm>
            <a:off x="4009110" y="3610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53BCD-9F0D-C749-892C-1787398E3935}"/>
              </a:ext>
            </a:extLst>
          </p:cNvPr>
          <p:cNvSpPr txBox="1"/>
          <p:nvPr/>
        </p:nvSpPr>
        <p:spPr>
          <a:xfrm>
            <a:off x="4439809" y="8313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57951E-F161-0743-93DE-F9BF6CE95E9E}"/>
              </a:ext>
            </a:extLst>
          </p:cNvPr>
          <p:cNvCxnSpPr>
            <a:stCxn id="38" idx="3"/>
          </p:cNvCxnSpPr>
          <p:nvPr/>
        </p:nvCxnSpPr>
        <p:spPr>
          <a:xfrm flipV="1">
            <a:off x="4877749" y="1004324"/>
            <a:ext cx="47288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02F1D4F-AAF8-4B46-833D-042AA4E84729}"/>
              </a:ext>
            </a:extLst>
          </p:cNvPr>
          <p:cNvSpPr txBox="1"/>
          <p:nvPr/>
        </p:nvSpPr>
        <p:spPr>
          <a:xfrm>
            <a:off x="5350636" y="843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E900C3-A297-704B-9438-F68A1C41D454}"/>
              </a:ext>
            </a:extLst>
          </p:cNvPr>
          <p:cNvSpPr txBox="1"/>
          <p:nvPr/>
        </p:nvSpPr>
        <p:spPr>
          <a:xfrm>
            <a:off x="4461361" y="1280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55137D-69F4-A944-A5A7-33E52CC5109E}"/>
              </a:ext>
            </a:extLst>
          </p:cNvPr>
          <p:cNvCxnSpPr>
            <a:stCxn id="41" idx="3"/>
          </p:cNvCxnSpPr>
          <p:nvPr/>
        </p:nvCxnSpPr>
        <p:spPr>
          <a:xfrm flipV="1">
            <a:off x="4876859" y="1453965"/>
            <a:ext cx="495329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EB174A-FFD2-A14B-AA0D-0C378C9F31A8}"/>
              </a:ext>
            </a:extLst>
          </p:cNvPr>
          <p:cNvSpPr txBox="1"/>
          <p:nvPr/>
        </p:nvSpPr>
        <p:spPr>
          <a:xfrm>
            <a:off x="5440933" y="127401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760D5A-D8C6-BA45-A04A-36798CAAB80E}"/>
              </a:ext>
            </a:extLst>
          </p:cNvPr>
          <p:cNvSpPr txBox="1"/>
          <p:nvPr/>
        </p:nvSpPr>
        <p:spPr>
          <a:xfrm>
            <a:off x="8163134" y="35289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944379-64F9-0C43-9DF2-CC041DD01449}"/>
              </a:ext>
            </a:extLst>
          </p:cNvPr>
          <p:cNvSpPr/>
          <p:nvPr/>
        </p:nvSpPr>
        <p:spPr>
          <a:xfrm>
            <a:off x="8288648" y="81695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FA95E4-1BD1-1D45-8F35-11723CD71F77}"/>
              </a:ext>
            </a:extLst>
          </p:cNvPr>
          <p:cNvSpPr/>
          <p:nvPr/>
        </p:nvSpPr>
        <p:spPr>
          <a:xfrm>
            <a:off x="8288648" y="127416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BA3401-AB71-F540-A5C1-C41BEACDB8AA}"/>
              </a:ext>
            </a:extLst>
          </p:cNvPr>
          <p:cNvCxnSpPr>
            <a:stCxn id="65" idx="3"/>
          </p:cNvCxnSpPr>
          <p:nvPr/>
        </p:nvCxnSpPr>
        <p:spPr>
          <a:xfrm>
            <a:off x="8593540" y="1001624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07B48FE-6D59-BD43-935B-3BC21D80D535}"/>
              </a:ext>
            </a:extLst>
          </p:cNvPr>
          <p:cNvSpPr txBox="1"/>
          <p:nvPr/>
        </p:nvSpPr>
        <p:spPr>
          <a:xfrm>
            <a:off x="9082128" y="8169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83FC96-1052-2A42-BBA7-EAEFF7D3F711}"/>
              </a:ext>
            </a:extLst>
          </p:cNvPr>
          <p:cNvCxnSpPr/>
          <p:nvPr/>
        </p:nvCxnSpPr>
        <p:spPr>
          <a:xfrm>
            <a:off x="8593540" y="1458830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8A9CCDB-D136-A849-965D-F00B07B826BC}"/>
              </a:ext>
            </a:extLst>
          </p:cNvPr>
          <p:cNvSpPr txBox="1"/>
          <p:nvPr/>
        </p:nvSpPr>
        <p:spPr>
          <a:xfrm>
            <a:off x="9105410" y="12741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08A216-C369-4DD0-A110-C8CA0B55D23B}"/>
              </a:ext>
            </a:extLst>
          </p:cNvPr>
          <p:cNvSpPr txBox="1"/>
          <p:nvPr/>
        </p:nvSpPr>
        <p:spPr>
          <a:xfrm>
            <a:off x="8366297" y="228897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3B0305-2E22-42F4-87E3-A62F5B6B2C58}"/>
              </a:ext>
            </a:extLst>
          </p:cNvPr>
          <p:cNvSpPr txBox="1"/>
          <p:nvPr/>
        </p:nvSpPr>
        <p:spPr>
          <a:xfrm>
            <a:off x="8366297" y="274514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</a:t>
            </a:r>
            <a:r>
              <a:rPr lang="fr-FR" sz="1400"/>
              <a:t>= I</a:t>
            </a:r>
            <a:endParaRPr lang="fr-FR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F92CEF-1DEA-430C-AC2B-683FFA177734}"/>
              </a:ext>
            </a:extLst>
          </p:cNvPr>
          <p:cNvSpPr txBox="1"/>
          <p:nvPr/>
        </p:nvSpPr>
        <p:spPr>
          <a:xfrm>
            <a:off x="9284036" y="229792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V(X)  =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658714-50D4-4848-8A0A-82CEA3CA8405}"/>
              </a:ext>
            </a:extLst>
          </p:cNvPr>
          <p:cNvSpPr txBox="1"/>
          <p:nvPr/>
        </p:nvSpPr>
        <p:spPr>
          <a:xfrm>
            <a:off x="9278986" y="2731567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V(Y)  = -I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291A2F-6AA9-4699-9994-FF1B2D09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780" y="3520818"/>
            <a:ext cx="3549993" cy="27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3" grpId="0"/>
      <p:bldP spid="44" grpId="0"/>
      <p:bldP spid="45" grpId="0"/>
      <p:bldP spid="49" grpId="0"/>
      <p:bldP spid="2" grpId="0"/>
      <p:bldP spid="46" grpId="0"/>
      <p:bldP spid="47" grpId="0"/>
      <p:bldP spid="48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3C91E-E4FC-3841-990C-18A9DD453B02}"/>
              </a:ext>
            </a:extLst>
          </p:cNvPr>
          <p:cNvSpPr txBox="1"/>
          <p:nvPr/>
        </p:nvSpPr>
        <p:spPr>
          <a:xfrm>
            <a:off x="358345" y="4324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3933-CD70-5A4C-8FC1-C61D44437DFB}"/>
              </a:ext>
            </a:extLst>
          </p:cNvPr>
          <p:cNvSpPr txBox="1"/>
          <p:nvPr/>
        </p:nvSpPr>
        <p:spPr>
          <a:xfrm>
            <a:off x="813758" y="914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1A477-372E-E040-9E20-79225B02977D}"/>
              </a:ext>
            </a:extLst>
          </p:cNvPr>
          <p:cNvCxnSpPr>
            <a:stCxn id="7" idx="3"/>
          </p:cNvCxnSpPr>
          <p:nvPr/>
        </p:nvCxnSpPr>
        <p:spPr>
          <a:xfrm flipV="1">
            <a:off x="1131474" y="1087394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33283A-A0C5-E748-853C-48B97B188FE1}"/>
              </a:ext>
            </a:extLst>
          </p:cNvPr>
          <p:cNvSpPr txBox="1"/>
          <p:nvPr/>
        </p:nvSpPr>
        <p:spPr>
          <a:xfrm>
            <a:off x="1724585" y="91371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68E7-E6B6-2B45-90CF-644EA0B19572}"/>
              </a:ext>
            </a:extLst>
          </p:cNvPr>
          <p:cNvSpPr txBox="1"/>
          <p:nvPr/>
        </p:nvSpPr>
        <p:spPr>
          <a:xfrm>
            <a:off x="813758" y="13722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8F75B5-DF03-064D-8F3C-2BC823C7D83B}"/>
              </a:ext>
            </a:extLst>
          </p:cNvPr>
          <p:cNvCxnSpPr>
            <a:stCxn id="11" idx="3"/>
          </p:cNvCxnSpPr>
          <p:nvPr/>
        </p:nvCxnSpPr>
        <p:spPr>
          <a:xfrm flipV="1">
            <a:off x="1123458" y="1545280"/>
            <a:ext cx="60112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72D84-78B9-6C4B-99F5-6D9B9551BBD5}"/>
              </a:ext>
            </a:extLst>
          </p:cNvPr>
          <p:cNvSpPr txBox="1"/>
          <p:nvPr/>
        </p:nvSpPr>
        <p:spPr>
          <a:xfrm>
            <a:off x="1724585" y="137160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A82031-549B-FF45-8A12-2C21A292F08F}"/>
              </a:ext>
            </a:extLst>
          </p:cNvPr>
          <p:cNvCxnSpPr/>
          <p:nvPr/>
        </p:nvCxnSpPr>
        <p:spPr>
          <a:xfrm>
            <a:off x="259492" y="1878227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C25C5-A2CF-A642-9811-61EBFB6A6724}"/>
              </a:ext>
            </a:extLst>
          </p:cNvPr>
          <p:cNvSpPr txBox="1"/>
          <p:nvPr/>
        </p:nvSpPr>
        <p:spPr>
          <a:xfrm>
            <a:off x="101928" y="198126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0F697-A3BD-0347-9DFA-D028067260B7}"/>
              </a:ext>
            </a:extLst>
          </p:cNvPr>
          <p:cNvSpPr txBox="1"/>
          <p:nvPr/>
        </p:nvSpPr>
        <p:spPr>
          <a:xfrm>
            <a:off x="8163134" y="221663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V(X) = 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CC7AF-F90F-6F4E-A139-966672A2FF86}"/>
              </a:ext>
            </a:extLst>
          </p:cNvPr>
          <p:cNvSpPr txBox="1"/>
          <p:nvPr/>
        </p:nvSpPr>
        <p:spPr>
          <a:xfrm>
            <a:off x="8163134" y="2672814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V(Y) </a:t>
            </a:r>
            <a:r>
              <a:rPr lang="fr-FR" sz="1400"/>
              <a:t>= I</a:t>
            </a:r>
            <a:endParaRPr lang="fr-F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37C283-E34B-714A-85EF-E9C106B3C719}"/>
              </a:ext>
            </a:extLst>
          </p:cNvPr>
          <p:cNvSpPr txBox="1"/>
          <p:nvPr/>
        </p:nvSpPr>
        <p:spPr>
          <a:xfrm>
            <a:off x="9080873" y="222558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V(X)  =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869349-9B23-A94D-A425-8EBCCB498896}"/>
              </a:ext>
            </a:extLst>
          </p:cNvPr>
          <p:cNvSpPr txBox="1"/>
          <p:nvPr/>
        </p:nvSpPr>
        <p:spPr>
          <a:xfrm>
            <a:off x="9075823" y="2659233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 = 0 – V(Y)  = -I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E9C559-B33A-034B-AB00-5D49751DD98A}"/>
              </a:ext>
            </a:extLst>
          </p:cNvPr>
          <p:cNvCxnSpPr/>
          <p:nvPr/>
        </p:nvCxnSpPr>
        <p:spPr>
          <a:xfrm>
            <a:off x="182891" y="3349322"/>
            <a:ext cx="1157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9DBD73-2956-5A44-B945-0AF8AD168666}"/>
              </a:ext>
            </a:extLst>
          </p:cNvPr>
          <p:cNvSpPr txBox="1"/>
          <p:nvPr/>
        </p:nvSpPr>
        <p:spPr>
          <a:xfrm>
            <a:off x="101928" y="345397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Neurones dopaminergiques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F140A-7796-C944-AD6F-D46A51501433}"/>
              </a:ext>
            </a:extLst>
          </p:cNvPr>
          <p:cNvSpPr txBox="1"/>
          <p:nvPr/>
        </p:nvSpPr>
        <p:spPr>
          <a:xfrm>
            <a:off x="8934556" y="6445078"/>
            <a:ext cx="3147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 et al. (2006). J. </a:t>
            </a:r>
            <a:r>
              <a:rPr lang="en-US" sz="1200" dirty="0" err="1">
                <a:latin typeface="Times"/>
                <a:cs typeface="Times"/>
              </a:rPr>
              <a:t>Neurophisiology</a:t>
            </a:r>
            <a:r>
              <a:rPr lang="en-US" sz="1200" dirty="0">
                <a:latin typeface="Times"/>
                <a:cs typeface="Times"/>
              </a:rPr>
              <a:t>, 95, 301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2D376-8D88-8347-8DE1-E4239BC3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0" y="3520818"/>
            <a:ext cx="3549993" cy="27899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558716-188A-3E4E-9689-456E2DA8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91" y="3943018"/>
            <a:ext cx="4002086" cy="20872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B50038-BB42-5946-BFB6-21E4EAAEA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3" y="3821692"/>
            <a:ext cx="2816826" cy="23677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1548E7-39DD-AD41-9F6D-B3DEB6913E30}"/>
              </a:ext>
            </a:extLst>
          </p:cNvPr>
          <p:cNvSpPr txBox="1"/>
          <p:nvPr/>
        </p:nvSpPr>
        <p:spPr>
          <a:xfrm>
            <a:off x="4009110" y="3610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6487A4-AB60-0E43-973F-1F1588219BAC}"/>
              </a:ext>
            </a:extLst>
          </p:cNvPr>
          <p:cNvSpPr txBox="1"/>
          <p:nvPr/>
        </p:nvSpPr>
        <p:spPr>
          <a:xfrm>
            <a:off x="4439809" y="8313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E7591A-7576-DB46-908B-B68C74351139}"/>
              </a:ext>
            </a:extLst>
          </p:cNvPr>
          <p:cNvCxnSpPr>
            <a:stCxn id="38" idx="3"/>
          </p:cNvCxnSpPr>
          <p:nvPr/>
        </p:nvCxnSpPr>
        <p:spPr>
          <a:xfrm flipV="1">
            <a:off x="4877749" y="1004324"/>
            <a:ext cx="472887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6B70A55-F20E-DF41-ABEE-49794B671581}"/>
              </a:ext>
            </a:extLst>
          </p:cNvPr>
          <p:cNvSpPr txBox="1"/>
          <p:nvPr/>
        </p:nvSpPr>
        <p:spPr>
          <a:xfrm>
            <a:off x="5350636" y="843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3BE43A-A11F-F24C-8E25-2D31B0E0DBFF}"/>
              </a:ext>
            </a:extLst>
          </p:cNvPr>
          <p:cNvSpPr txBox="1"/>
          <p:nvPr/>
        </p:nvSpPr>
        <p:spPr>
          <a:xfrm>
            <a:off x="4461361" y="1280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5C34CE-4C55-4949-B40D-CB6CCE3392D4}"/>
              </a:ext>
            </a:extLst>
          </p:cNvPr>
          <p:cNvCxnSpPr>
            <a:stCxn id="41" idx="3"/>
          </p:cNvCxnSpPr>
          <p:nvPr/>
        </p:nvCxnSpPr>
        <p:spPr>
          <a:xfrm flipV="1">
            <a:off x="4876859" y="1453965"/>
            <a:ext cx="495329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044739-5C58-734F-BCE0-A28079EF0E28}"/>
              </a:ext>
            </a:extLst>
          </p:cNvPr>
          <p:cNvSpPr txBox="1"/>
          <p:nvPr/>
        </p:nvSpPr>
        <p:spPr>
          <a:xfrm>
            <a:off x="5440933" y="127401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0E2D6C-D8DF-1A4B-83D3-55D682A8E1FF}"/>
              </a:ext>
            </a:extLst>
          </p:cNvPr>
          <p:cNvSpPr txBox="1"/>
          <p:nvPr/>
        </p:nvSpPr>
        <p:spPr>
          <a:xfrm>
            <a:off x="8163134" y="35289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BCD1638-5552-7A41-8753-A7D3A522E5DD}"/>
              </a:ext>
            </a:extLst>
          </p:cNvPr>
          <p:cNvSpPr/>
          <p:nvPr/>
        </p:nvSpPr>
        <p:spPr>
          <a:xfrm>
            <a:off x="8288648" y="81695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4D4CBA-2E73-C24A-B9D3-0A79D022BB81}"/>
              </a:ext>
            </a:extLst>
          </p:cNvPr>
          <p:cNvSpPr/>
          <p:nvPr/>
        </p:nvSpPr>
        <p:spPr>
          <a:xfrm>
            <a:off x="8288648" y="127416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903F2E-415D-6F45-8B20-08347B51E755}"/>
              </a:ext>
            </a:extLst>
          </p:cNvPr>
          <p:cNvCxnSpPr>
            <a:stCxn id="58" idx="3"/>
          </p:cNvCxnSpPr>
          <p:nvPr/>
        </p:nvCxnSpPr>
        <p:spPr>
          <a:xfrm>
            <a:off x="8593540" y="1001624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D441F9E-7FDB-7744-B15B-92E851415BF7}"/>
              </a:ext>
            </a:extLst>
          </p:cNvPr>
          <p:cNvSpPr txBox="1"/>
          <p:nvPr/>
        </p:nvSpPr>
        <p:spPr>
          <a:xfrm>
            <a:off x="9082128" y="8169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4FE57B-1F01-B345-9844-B6E0B9EDBBD7}"/>
              </a:ext>
            </a:extLst>
          </p:cNvPr>
          <p:cNvCxnSpPr/>
          <p:nvPr/>
        </p:nvCxnSpPr>
        <p:spPr>
          <a:xfrm>
            <a:off x="8593540" y="1458830"/>
            <a:ext cx="45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78BC21A-F993-534C-BE70-003825627BB9}"/>
              </a:ext>
            </a:extLst>
          </p:cNvPr>
          <p:cNvSpPr txBox="1"/>
          <p:nvPr/>
        </p:nvSpPr>
        <p:spPr>
          <a:xfrm>
            <a:off x="9105410" y="12741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</a:t>
            </a:r>
          </a:p>
        </p:txBody>
      </p:sp>
    </p:spTree>
    <p:extLst>
      <p:ext uri="{BB962C8B-B14F-4D97-AF65-F5344CB8AC3E}">
        <p14:creationId xmlns:p14="http://schemas.microsoft.com/office/powerpoint/2010/main" val="373639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33FD9-3D6F-FF47-A4B2-E4E549EBEB87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7CADF-E356-C846-AB5E-D819BEEC1223}"/>
              </a:ext>
            </a:extLst>
          </p:cNvPr>
          <p:cNvSpPr txBox="1"/>
          <p:nvPr/>
        </p:nvSpPr>
        <p:spPr>
          <a:xfrm>
            <a:off x="1564079" y="1113183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Qu’est-ce que le blocage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9D054-617B-A944-8930-21E67B839C93}"/>
              </a:ext>
            </a:extLst>
          </p:cNvPr>
          <p:cNvSpPr txBox="1"/>
          <p:nvPr/>
        </p:nvSpPr>
        <p:spPr>
          <a:xfrm>
            <a:off x="1564079" y="1952046"/>
            <a:ext cx="635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le modèle de </a:t>
            </a:r>
            <a:r>
              <a:rPr lang="fr-FR" dirty="0" err="1"/>
              <a:t>Rescorla</a:t>
            </a:r>
            <a:r>
              <a:rPr lang="fr-FR" dirty="0"/>
              <a:t>-Wagner explique-t-il le blocage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9D06B-2C4B-4B47-AB75-907EBBCD507B}"/>
              </a:ext>
            </a:extLst>
          </p:cNvPr>
          <p:cNvSpPr txBox="1"/>
          <p:nvPr/>
        </p:nvSpPr>
        <p:spPr>
          <a:xfrm>
            <a:off x="1564079" y="2790909"/>
            <a:ext cx="952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réponse des neurones dopaminergiques chez le macaque sont-elles conformes aux prédiction du</a:t>
            </a:r>
          </a:p>
          <a:p>
            <a:r>
              <a:rPr lang="fr-FR" dirty="0"/>
              <a:t>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5C7C2-3D40-0A4A-814D-270EA273F8C6}"/>
              </a:ext>
            </a:extLst>
          </p:cNvPr>
          <p:cNvSpPr txBox="1"/>
          <p:nvPr/>
        </p:nvSpPr>
        <p:spPr>
          <a:xfrm>
            <a:off x="1564079" y="3906771"/>
            <a:ext cx="94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L’activité cérébrale chez des sujets humains telle qu’elle apparaît dans un IRM est-elle conforme </a:t>
            </a:r>
          </a:p>
          <a:p>
            <a:r>
              <a:rPr lang="fr-FR" dirty="0"/>
              <a:t>aux prédiction du 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</p:spTree>
    <p:extLst>
      <p:ext uri="{BB962C8B-B14F-4D97-AF65-F5344CB8AC3E}">
        <p14:creationId xmlns:p14="http://schemas.microsoft.com/office/powerpoint/2010/main" val="14050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2E77D2-2291-6840-B0E4-DA0797949D75}"/>
              </a:ext>
            </a:extLst>
          </p:cNvPr>
          <p:cNvSpPr txBox="1"/>
          <p:nvPr/>
        </p:nvSpPr>
        <p:spPr>
          <a:xfrm>
            <a:off x="720992" y="9340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327D4-F927-C045-B463-C4DD0999E969}"/>
              </a:ext>
            </a:extLst>
          </p:cNvPr>
          <p:cNvCxnSpPr>
            <a:stCxn id="4" idx="3"/>
          </p:cNvCxnSpPr>
          <p:nvPr/>
        </p:nvCxnSpPr>
        <p:spPr>
          <a:xfrm flipV="1">
            <a:off x="1038708" y="1107052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8F1AB6-6E3B-DF42-BA94-EA2A7656B837}"/>
              </a:ext>
            </a:extLst>
          </p:cNvPr>
          <p:cNvSpPr txBox="1"/>
          <p:nvPr/>
        </p:nvSpPr>
        <p:spPr>
          <a:xfrm>
            <a:off x="1631819" y="93337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B223A-0A2E-9142-9015-CF9AF66AA434}"/>
              </a:ext>
            </a:extLst>
          </p:cNvPr>
          <p:cNvSpPr txBox="1"/>
          <p:nvPr/>
        </p:nvSpPr>
        <p:spPr>
          <a:xfrm>
            <a:off x="720992" y="15448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643F66-2DA2-294B-BB6A-B4A58FEE636E}"/>
              </a:ext>
            </a:extLst>
          </p:cNvPr>
          <p:cNvCxnSpPr>
            <a:stCxn id="7" idx="3"/>
          </p:cNvCxnSpPr>
          <p:nvPr/>
        </p:nvCxnSpPr>
        <p:spPr>
          <a:xfrm flipV="1">
            <a:off x="1038708" y="1717798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123D3A-E397-F249-982B-9D8A942D0D88}"/>
              </a:ext>
            </a:extLst>
          </p:cNvPr>
          <p:cNvSpPr txBox="1"/>
          <p:nvPr/>
        </p:nvSpPr>
        <p:spPr>
          <a:xfrm>
            <a:off x="1631819" y="154411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ADECF-AF51-7048-997A-BAE88AC621B8}"/>
              </a:ext>
            </a:extLst>
          </p:cNvPr>
          <p:cNvSpPr txBox="1"/>
          <p:nvPr/>
        </p:nvSpPr>
        <p:spPr>
          <a:xfrm>
            <a:off x="720992" y="2213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F0FAA3-1426-5946-9372-267CD42F49E8}"/>
              </a:ext>
            </a:extLst>
          </p:cNvPr>
          <p:cNvCxnSpPr>
            <a:stCxn id="10" idx="3"/>
          </p:cNvCxnSpPr>
          <p:nvPr/>
        </p:nvCxnSpPr>
        <p:spPr>
          <a:xfrm flipV="1">
            <a:off x="1038708" y="2386107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9ED4B6-2488-D84F-BEC4-C44137026CD3}"/>
              </a:ext>
            </a:extLst>
          </p:cNvPr>
          <p:cNvSpPr txBox="1"/>
          <p:nvPr/>
        </p:nvSpPr>
        <p:spPr>
          <a:xfrm>
            <a:off x="1631819" y="221242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BFB5-E643-DA46-BB71-60C4A870A76E}"/>
              </a:ext>
            </a:extLst>
          </p:cNvPr>
          <p:cNvSpPr txBox="1"/>
          <p:nvPr/>
        </p:nvSpPr>
        <p:spPr>
          <a:xfrm>
            <a:off x="720992" y="28558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644B21-15BE-DE4E-B5FF-B55D3810A6E0}"/>
              </a:ext>
            </a:extLst>
          </p:cNvPr>
          <p:cNvCxnSpPr>
            <a:stCxn id="13" idx="3"/>
          </p:cNvCxnSpPr>
          <p:nvPr/>
        </p:nvCxnSpPr>
        <p:spPr>
          <a:xfrm flipV="1">
            <a:off x="1038708" y="3028868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D9B513-D039-C24E-8375-960A32C712C7}"/>
              </a:ext>
            </a:extLst>
          </p:cNvPr>
          <p:cNvSpPr txBox="1"/>
          <p:nvPr/>
        </p:nvSpPr>
        <p:spPr>
          <a:xfrm>
            <a:off x="1631819" y="285518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6AA9F-E0FA-2F47-B71F-0CC039AB6D77}"/>
              </a:ext>
            </a:extLst>
          </p:cNvPr>
          <p:cNvSpPr txBox="1"/>
          <p:nvPr/>
        </p:nvSpPr>
        <p:spPr>
          <a:xfrm>
            <a:off x="720992" y="35426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1F95B2-9C43-964C-9538-5249933EECC6}"/>
              </a:ext>
            </a:extLst>
          </p:cNvPr>
          <p:cNvCxnSpPr>
            <a:stCxn id="16" idx="3"/>
          </p:cNvCxnSpPr>
          <p:nvPr/>
        </p:nvCxnSpPr>
        <p:spPr>
          <a:xfrm flipV="1">
            <a:off x="1038708" y="3715628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0870BF-B2CF-864D-BBBF-79872D297EDF}"/>
              </a:ext>
            </a:extLst>
          </p:cNvPr>
          <p:cNvSpPr txBox="1"/>
          <p:nvPr/>
        </p:nvSpPr>
        <p:spPr>
          <a:xfrm>
            <a:off x="1631819" y="35419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11834-E823-7E40-93AD-5993BBE8054F}"/>
              </a:ext>
            </a:extLst>
          </p:cNvPr>
          <p:cNvSpPr txBox="1"/>
          <p:nvPr/>
        </p:nvSpPr>
        <p:spPr>
          <a:xfrm>
            <a:off x="720992" y="42170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9857DB-89B4-9B47-8DA4-13E3CB67B901}"/>
              </a:ext>
            </a:extLst>
          </p:cNvPr>
          <p:cNvCxnSpPr>
            <a:stCxn id="19" idx="3"/>
          </p:cNvCxnSpPr>
          <p:nvPr/>
        </p:nvCxnSpPr>
        <p:spPr>
          <a:xfrm flipV="1">
            <a:off x="1038708" y="4390031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849A37-E6A8-DF47-8DA6-95A8987D7513}"/>
              </a:ext>
            </a:extLst>
          </p:cNvPr>
          <p:cNvSpPr txBox="1"/>
          <p:nvPr/>
        </p:nvSpPr>
        <p:spPr>
          <a:xfrm>
            <a:off x="1631819" y="421635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6D599-CFE7-0F4C-8806-BB03E2124D09}"/>
              </a:ext>
            </a:extLst>
          </p:cNvPr>
          <p:cNvSpPr txBox="1"/>
          <p:nvPr/>
        </p:nvSpPr>
        <p:spPr>
          <a:xfrm>
            <a:off x="720992" y="48128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E61572-27C5-9844-9CB0-28D08DE27F18}"/>
              </a:ext>
            </a:extLst>
          </p:cNvPr>
          <p:cNvCxnSpPr>
            <a:stCxn id="22" idx="3"/>
          </p:cNvCxnSpPr>
          <p:nvPr/>
        </p:nvCxnSpPr>
        <p:spPr>
          <a:xfrm flipV="1">
            <a:off x="1038708" y="4985798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E8130C-C7BD-F74F-9497-3172C931AE9F}"/>
              </a:ext>
            </a:extLst>
          </p:cNvPr>
          <p:cNvSpPr txBox="1"/>
          <p:nvPr/>
        </p:nvSpPr>
        <p:spPr>
          <a:xfrm>
            <a:off x="1631819" y="481211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2BB80-E9AF-4344-961E-6BCB6F07AC45}"/>
              </a:ext>
            </a:extLst>
          </p:cNvPr>
          <p:cNvSpPr txBox="1"/>
          <p:nvPr/>
        </p:nvSpPr>
        <p:spPr>
          <a:xfrm>
            <a:off x="894522" y="5387009"/>
            <a:ext cx="6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Etc…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90D7E-736D-744A-829B-21AC435821D5}"/>
              </a:ext>
            </a:extLst>
          </p:cNvPr>
          <p:cNvSpPr txBox="1"/>
          <p:nvPr/>
        </p:nvSpPr>
        <p:spPr>
          <a:xfrm>
            <a:off x="184520" y="337606"/>
            <a:ext cx="26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RENFORCEMENT CONTINU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FE93D3-DCA6-2B41-84FF-46724275C343}"/>
              </a:ext>
            </a:extLst>
          </p:cNvPr>
          <p:cNvSpPr txBox="1"/>
          <p:nvPr/>
        </p:nvSpPr>
        <p:spPr>
          <a:xfrm>
            <a:off x="5783322" y="9347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5FE6F-551A-7B42-8C0D-3C3B10A6637B}"/>
              </a:ext>
            </a:extLst>
          </p:cNvPr>
          <p:cNvCxnSpPr>
            <a:stCxn id="27" idx="3"/>
          </p:cNvCxnSpPr>
          <p:nvPr/>
        </p:nvCxnSpPr>
        <p:spPr>
          <a:xfrm flipV="1">
            <a:off x="6101038" y="1107737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BE694B-FAD2-1246-BEBF-51B43C7DD704}"/>
              </a:ext>
            </a:extLst>
          </p:cNvPr>
          <p:cNvSpPr txBox="1"/>
          <p:nvPr/>
        </p:nvSpPr>
        <p:spPr>
          <a:xfrm>
            <a:off x="6694149" y="93405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9D16A-15C3-EB44-8E67-A8E5D434F1C1}"/>
              </a:ext>
            </a:extLst>
          </p:cNvPr>
          <p:cNvSpPr txBox="1"/>
          <p:nvPr/>
        </p:nvSpPr>
        <p:spPr>
          <a:xfrm>
            <a:off x="5783322" y="15454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462D52-A078-CB43-A093-67D405376AA0}"/>
              </a:ext>
            </a:extLst>
          </p:cNvPr>
          <p:cNvCxnSpPr>
            <a:stCxn id="30" idx="3"/>
          </p:cNvCxnSpPr>
          <p:nvPr/>
        </p:nvCxnSpPr>
        <p:spPr>
          <a:xfrm flipV="1">
            <a:off x="6101038" y="1718483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E5D61C6-F665-2141-9F39-10B4B218A413}"/>
              </a:ext>
            </a:extLst>
          </p:cNvPr>
          <p:cNvSpPr txBox="1"/>
          <p:nvPr/>
        </p:nvSpPr>
        <p:spPr>
          <a:xfrm>
            <a:off x="6694149" y="154480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68EC0F-CDB2-DE41-9D79-E538798B176D}"/>
              </a:ext>
            </a:extLst>
          </p:cNvPr>
          <p:cNvSpPr txBox="1"/>
          <p:nvPr/>
        </p:nvSpPr>
        <p:spPr>
          <a:xfrm>
            <a:off x="5783322" y="22137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BA92A4-AECF-F445-BA15-4A1EB53136D2}"/>
              </a:ext>
            </a:extLst>
          </p:cNvPr>
          <p:cNvCxnSpPr>
            <a:stCxn id="33" idx="3"/>
          </p:cNvCxnSpPr>
          <p:nvPr/>
        </p:nvCxnSpPr>
        <p:spPr>
          <a:xfrm flipV="1">
            <a:off x="6101038" y="2386792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1FFC07-4881-1A4A-90F0-FC39B57A69E7}"/>
              </a:ext>
            </a:extLst>
          </p:cNvPr>
          <p:cNvSpPr txBox="1"/>
          <p:nvPr/>
        </p:nvSpPr>
        <p:spPr>
          <a:xfrm>
            <a:off x="6694149" y="221311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F7A286-78C7-8A44-BCAE-386EF15EB3F2}"/>
              </a:ext>
            </a:extLst>
          </p:cNvPr>
          <p:cNvSpPr txBox="1"/>
          <p:nvPr/>
        </p:nvSpPr>
        <p:spPr>
          <a:xfrm>
            <a:off x="5783322" y="28565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FF8694-1B1E-554B-B27B-86D7174DF67E}"/>
              </a:ext>
            </a:extLst>
          </p:cNvPr>
          <p:cNvCxnSpPr>
            <a:stCxn id="36" idx="3"/>
          </p:cNvCxnSpPr>
          <p:nvPr/>
        </p:nvCxnSpPr>
        <p:spPr>
          <a:xfrm flipV="1">
            <a:off x="6101038" y="3029553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D3AA81-20FA-1B4B-86D3-F6D15F67AF00}"/>
              </a:ext>
            </a:extLst>
          </p:cNvPr>
          <p:cNvSpPr txBox="1"/>
          <p:nvPr/>
        </p:nvSpPr>
        <p:spPr>
          <a:xfrm>
            <a:off x="6694149" y="285587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31984C-D029-2340-81D1-173DE8B6A24D}"/>
              </a:ext>
            </a:extLst>
          </p:cNvPr>
          <p:cNvSpPr txBox="1"/>
          <p:nvPr/>
        </p:nvSpPr>
        <p:spPr>
          <a:xfrm>
            <a:off x="5783322" y="35433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0350E-F002-E145-9FC0-AC4343C68935}"/>
              </a:ext>
            </a:extLst>
          </p:cNvPr>
          <p:cNvCxnSpPr>
            <a:stCxn id="39" idx="3"/>
          </p:cNvCxnSpPr>
          <p:nvPr/>
        </p:nvCxnSpPr>
        <p:spPr>
          <a:xfrm flipV="1">
            <a:off x="6101038" y="3716313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67B98CA-1E91-BB41-85D4-ED922E28B65E}"/>
              </a:ext>
            </a:extLst>
          </p:cNvPr>
          <p:cNvSpPr txBox="1"/>
          <p:nvPr/>
        </p:nvSpPr>
        <p:spPr>
          <a:xfrm>
            <a:off x="6694149" y="354263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30A37-9AD2-024C-945A-60BC7675B93C}"/>
              </a:ext>
            </a:extLst>
          </p:cNvPr>
          <p:cNvSpPr txBox="1"/>
          <p:nvPr/>
        </p:nvSpPr>
        <p:spPr>
          <a:xfrm>
            <a:off x="5783322" y="42177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62E3E7-A09F-4344-8400-E5FD375B0BCC}"/>
              </a:ext>
            </a:extLst>
          </p:cNvPr>
          <p:cNvCxnSpPr>
            <a:stCxn id="42" idx="3"/>
          </p:cNvCxnSpPr>
          <p:nvPr/>
        </p:nvCxnSpPr>
        <p:spPr>
          <a:xfrm flipV="1">
            <a:off x="6101038" y="4390716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0909DE-B342-F04B-97A9-5ACABFD8606B}"/>
              </a:ext>
            </a:extLst>
          </p:cNvPr>
          <p:cNvSpPr txBox="1"/>
          <p:nvPr/>
        </p:nvSpPr>
        <p:spPr>
          <a:xfrm>
            <a:off x="6694149" y="421703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CD45BE-996C-084B-B04C-E59FB45C8032}"/>
              </a:ext>
            </a:extLst>
          </p:cNvPr>
          <p:cNvSpPr txBox="1"/>
          <p:nvPr/>
        </p:nvSpPr>
        <p:spPr>
          <a:xfrm>
            <a:off x="5783322" y="48134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9E080C-2D98-484A-9BC7-834EE51CD125}"/>
              </a:ext>
            </a:extLst>
          </p:cNvPr>
          <p:cNvCxnSpPr>
            <a:stCxn id="45" idx="3"/>
          </p:cNvCxnSpPr>
          <p:nvPr/>
        </p:nvCxnSpPr>
        <p:spPr>
          <a:xfrm flipV="1">
            <a:off x="6101038" y="4986483"/>
            <a:ext cx="593111" cy="1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5E28E3-34A0-D949-B452-DC45E88607F0}"/>
              </a:ext>
            </a:extLst>
          </p:cNvPr>
          <p:cNvSpPr txBox="1"/>
          <p:nvPr/>
        </p:nvSpPr>
        <p:spPr>
          <a:xfrm>
            <a:off x="6694149" y="48128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805304-29A0-2D46-9295-F6832FC0AF4D}"/>
              </a:ext>
            </a:extLst>
          </p:cNvPr>
          <p:cNvSpPr txBox="1"/>
          <p:nvPr/>
        </p:nvSpPr>
        <p:spPr>
          <a:xfrm>
            <a:off x="5956852" y="5387694"/>
            <a:ext cx="6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Etc…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BE7B03-3F68-434D-B8D9-E8C0535029C4}"/>
              </a:ext>
            </a:extLst>
          </p:cNvPr>
          <p:cNvSpPr txBox="1"/>
          <p:nvPr/>
        </p:nvSpPr>
        <p:spPr>
          <a:xfrm>
            <a:off x="5246850" y="338291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RENFORCEMENT PROBABILISTE</a:t>
            </a:r>
          </a:p>
        </p:txBody>
      </p:sp>
    </p:spTree>
    <p:extLst>
      <p:ext uri="{BB962C8B-B14F-4D97-AF65-F5344CB8AC3E}">
        <p14:creationId xmlns:p14="http://schemas.microsoft.com/office/powerpoint/2010/main" val="1094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5" grpId="0"/>
      <p:bldP spid="36" grpId="0"/>
      <p:bldP spid="38" grpId="0"/>
      <p:bldP spid="39" grpId="0"/>
      <p:bldP spid="41" grpId="0"/>
      <p:bldP spid="42" grpId="0"/>
      <p:bldP spid="44" grpId="0"/>
      <p:bldP spid="45" grpId="0"/>
      <p:bldP spid="47" grpId="0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40040-AA4F-9A46-A597-D6129BDC4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279" y="174375"/>
            <a:ext cx="4287396" cy="198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A7556-9367-5D4F-9A50-7B59B702C3AB}"/>
              </a:ext>
            </a:extLst>
          </p:cNvPr>
          <p:cNvSpPr txBox="1"/>
          <p:nvPr/>
        </p:nvSpPr>
        <p:spPr>
          <a:xfrm>
            <a:off x="1226512" y="2335095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DOPAMINE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CDEE-768C-6C46-A962-3B1675411283}"/>
              </a:ext>
            </a:extLst>
          </p:cNvPr>
          <p:cNvSpPr/>
          <p:nvPr/>
        </p:nvSpPr>
        <p:spPr>
          <a:xfrm>
            <a:off x="8811491" y="2446318"/>
            <a:ext cx="968964" cy="55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0CB63A-81C4-7D45-B43B-4550BA9629BB}"/>
              </a:ext>
            </a:extLst>
          </p:cNvPr>
          <p:cNvGrpSpPr/>
          <p:nvPr/>
        </p:nvGrpSpPr>
        <p:grpSpPr>
          <a:xfrm>
            <a:off x="4908705" y="245545"/>
            <a:ext cx="6693945" cy="5900497"/>
            <a:chOff x="4465122" y="1330036"/>
            <a:chExt cx="5315333" cy="4726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6504-FC05-8D45-87AA-0B12E26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0675" y="1601038"/>
              <a:ext cx="5179780" cy="445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B57DB-45D1-094C-8C31-F76D22AD713C}"/>
                </a:ext>
              </a:extLst>
            </p:cNvPr>
            <p:cNvSpPr/>
            <p:nvPr/>
          </p:nvSpPr>
          <p:spPr>
            <a:xfrm>
              <a:off x="4465122" y="1330036"/>
              <a:ext cx="2030681" cy="617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088F-9CCA-AC41-9A01-9B4C737288A7}"/>
                </a:ext>
              </a:extLst>
            </p:cNvPr>
            <p:cNvSpPr/>
            <p:nvPr/>
          </p:nvSpPr>
          <p:spPr>
            <a:xfrm>
              <a:off x="4600675" y="1947553"/>
              <a:ext cx="802598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0D13-ABB1-3548-A0E1-258FBF122C04}"/>
                </a:ext>
              </a:extLst>
            </p:cNvPr>
            <p:cNvSpPr/>
            <p:nvPr/>
          </p:nvSpPr>
          <p:spPr>
            <a:xfrm>
              <a:off x="8003969" y="1947553"/>
              <a:ext cx="950026" cy="3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F3B66-9A01-3743-8D39-01948624C871}"/>
                </a:ext>
              </a:extLst>
            </p:cNvPr>
            <p:cNvSpPr/>
            <p:nvPr/>
          </p:nvSpPr>
          <p:spPr>
            <a:xfrm>
              <a:off x="4600675" y="5213268"/>
              <a:ext cx="1990130" cy="356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626DC-E8AA-D945-ACA5-2E7C2F21B146}"/>
              </a:ext>
            </a:extLst>
          </p:cNvPr>
          <p:cNvSpPr/>
          <p:nvPr/>
        </p:nvSpPr>
        <p:spPr>
          <a:xfrm>
            <a:off x="10380133" y="1639130"/>
            <a:ext cx="1222517" cy="69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7E3D-3C87-E24A-86AD-1F942D2A8210}"/>
              </a:ext>
            </a:extLst>
          </p:cNvPr>
          <p:cNvSpPr txBox="1"/>
          <p:nvPr/>
        </p:nvSpPr>
        <p:spPr>
          <a:xfrm>
            <a:off x="4048555" y="5863669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23A1F-A5F9-5B4A-922D-55CF21A1F32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418819" y="4470400"/>
            <a:ext cx="1878514" cy="1577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62BCC-E145-7240-AEFB-1636F9B0F72D}"/>
              </a:ext>
            </a:extLst>
          </p:cNvPr>
          <p:cNvSpPr txBox="1"/>
          <p:nvPr/>
        </p:nvSpPr>
        <p:spPr>
          <a:xfrm>
            <a:off x="9764405" y="661485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A0B4B-1DF8-9C47-BD2B-4A1DFF12D5F4}"/>
              </a:ext>
            </a:extLst>
          </p:cNvPr>
          <p:cNvCxnSpPr>
            <a:cxnSpLocks/>
          </p:cNvCxnSpPr>
          <p:nvPr/>
        </p:nvCxnSpPr>
        <p:spPr>
          <a:xfrm flipH="1">
            <a:off x="8485673" y="1108433"/>
            <a:ext cx="1894460" cy="3127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7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0EABB-A2B0-9C4D-BAB8-A8C905CAC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9346" y="275185"/>
            <a:ext cx="8314898" cy="5935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402C3-12F1-AF4D-A425-EB80F1A9B5EC}"/>
              </a:ext>
            </a:extLst>
          </p:cNvPr>
          <p:cNvSpPr txBox="1"/>
          <p:nvPr/>
        </p:nvSpPr>
        <p:spPr>
          <a:xfrm>
            <a:off x="9104244" y="407773"/>
            <a:ext cx="28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renforcement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5475D9-DA80-2142-8E3B-67BFEA825FB6}"/>
              </a:ext>
            </a:extLst>
          </p:cNvPr>
          <p:cNvCxnSpPr>
            <a:cxnSpLocks/>
          </p:cNvCxnSpPr>
          <p:nvPr/>
        </p:nvCxnSpPr>
        <p:spPr>
          <a:xfrm flipH="1">
            <a:off x="4312508" y="592439"/>
            <a:ext cx="4791737" cy="1817129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FB5E3C-EDA8-D844-9B85-B93BB2290A59}"/>
              </a:ext>
            </a:extLst>
          </p:cNvPr>
          <p:cNvSpPr txBox="1"/>
          <p:nvPr/>
        </p:nvSpPr>
        <p:spPr>
          <a:xfrm>
            <a:off x="8997153" y="4071290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B69F9-ADF3-3F43-B90B-D0FC6672DFA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744995" y="3422822"/>
            <a:ext cx="4252158" cy="833134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56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</p:spTree>
    <p:extLst>
      <p:ext uri="{BB962C8B-B14F-4D97-AF65-F5344CB8AC3E}">
        <p14:creationId xmlns:p14="http://schemas.microsoft.com/office/powerpoint/2010/main" val="362881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483D927-5BDD-BC4C-8813-F81078999752}"/>
              </a:ext>
            </a:extLst>
          </p:cNvPr>
          <p:cNvSpPr/>
          <p:nvPr/>
        </p:nvSpPr>
        <p:spPr>
          <a:xfrm>
            <a:off x="165418" y="1812320"/>
            <a:ext cx="2400867" cy="4778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61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483D927-5BDD-BC4C-8813-F81078999752}"/>
              </a:ext>
            </a:extLst>
          </p:cNvPr>
          <p:cNvSpPr/>
          <p:nvPr/>
        </p:nvSpPr>
        <p:spPr>
          <a:xfrm>
            <a:off x="165418" y="2965622"/>
            <a:ext cx="2400867" cy="362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72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483D927-5BDD-BC4C-8813-F81078999752}"/>
              </a:ext>
            </a:extLst>
          </p:cNvPr>
          <p:cNvSpPr/>
          <p:nvPr/>
        </p:nvSpPr>
        <p:spPr>
          <a:xfrm>
            <a:off x="165418" y="2965622"/>
            <a:ext cx="2400867" cy="362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1 - 0.50 = 0.50 </a:t>
            </a:r>
          </a:p>
        </p:txBody>
      </p:sp>
    </p:spTree>
    <p:extLst>
      <p:ext uri="{BB962C8B-B14F-4D97-AF65-F5344CB8AC3E}">
        <p14:creationId xmlns:p14="http://schemas.microsoft.com/office/powerpoint/2010/main" val="38764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483D927-5BDD-BC4C-8813-F81078999752}"/>
              </a:ext>
            </a:extLst>
          </p:cNvPr>
          <p:cNvSpPr/>
          <p:nvPr/>
        </p:nvSpPr>
        <p:spPr>
          <a:xfrm>
            <a:off x="165418" y="4003589"/>
            <a:ext cx="2400867" cy="2586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1 - 0.50 = 0.50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EF27-E370-3B47-9F1F-63CF4D5797D7}"/>
              </a:ext>
            </a:extLst>
          </p:cNvPr>
          <p:cNvSpPr txBox="1"/>
          <p:nvPr/>
        </p:nvSpPr>
        <p:spPr>
          <a:xfrm>
            <a:off x="2590999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7C213-2F03-1347-8429-C3A0D8FA5580}"/>
              </a:ext>
            </a:extLst>
          </p:cNvPr>
          <p:cNvSpPr txBox="1"/>
          <p:nvPr/>
        </p:nvSpPr>
        <p:spPr>
          <a:xfrm>
            <a:off x="4685857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7616-D8EB-4D4D-BBCD-6B8954CA495A}"/>
              </a:ext>
            </a:extLst>
          </p:cNvPr>
          <p:cNvSpPr txBox="1"/>
          <p:nvPr/>
        </p:nvSpPr>
        <p:spPr>
          <a:xfrm>
            <a:off x="8073886" y="464265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1 - 0.75 = 0.25 </a:t>
            </a:r>
          </a:p>
        </p:txBody>
      </p:sp>
    </p:spTree>
    <p:extLst>
      <p:ext uri="{BB962C8B-B14F-4D97-AF65-F5344CB8AC3E}">
        <p14:creationId xmlns:p14="http://schemas.microsoft.com/office/powerpoint/2010/main" val="10925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483D927-5BDD-BC4C-8813-F81078999752}"/>
              </a:ext>
            </a:extLst>
          </p:cNvPr>
          <p:cNvSpPr/>
          <p:nvPr/>
        </p:nvSpPr>
        <p:spPr>
          <a:xfrm>
            <a:off x="165418" y="5103341"/>
            <a:ext cx="2400867" cy="148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1 - 0.50 = 0.50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EF27-E370-3B47-9F1F-63CF4D5797D7}"/>
              </a:ext>
            </a:extLst>
          </p:cNvPr>
          <p:cNvSpPr txBox="1"/>
          <p:nvPr/>
        </p:nvSpPr>
        <p:spPr>
          <a:xfrm>
            <a:off x="2590999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7C213-2F03-1347-8429-C3A0D8FA5580}"/>
              </a:ext>
            </a:extLst>
          </p:cNvPr>
          <p:cNvSpPr txBox="1"/>
          <p:nvPr/>
        </p:nvSpPr>
        <p:spPr>
          <a:xfrm>
            <a:off x="4685857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7616-D8EB-4D4D-BBCD-6B8954CA495A}"/>
              </a:ext>
            </a:extLst>
          </p:cNvPr>
          <p:cNvSpPr txBox="1"/>
          <p:nvPr/>
        </p:nvSpPr>
        <p:spPr>
          <a:xfrm>
            <a:off x="8073886" y="464265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1 - 0.75 = 0.25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9A9B8-474D-5049-930A-717E20502D9D}"/>
              </a:ext>
            </a:extLst>
          </p:cNvPr>
          <p:cNvSpPr txBox="1"/>
          <p:nvPr/>
        </p:nvSpPr>
        <p:spPr>
          <a:xfrm>
            <a:off x="2590999" y="5639740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6E878-CF40-7741-A574-A213C6CFE837}"/>
              </a:ext>
            </a:extLst>
          </p:cNvPr>
          <p:cNvSpPr txBox="1"/>
          <p:nvPr/>
        </p:nvSpPr>
        <p:spPr>
          <a:xfrm>
            <a:off x="4685857" y="5635653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C9DEF-F525-F540-98B8-7EA3D3BBF5C9}"/>
              </a:ext>
            </a:extLst>
          </p:cNvPr>
          <p:cNvSpPr txBox="1"/>
          <p:nvPr/>
        </p:nvSpPr>
        <p:spPr>
          <a:xfrm>
            <a:off x="8073886" y="5635653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1 - 1.00 = 0 </a:t>
            </a:r>
          </a:p>
        </p:txBody>
      </p:sp>
    </p:spTree>
    <p:extLst>
      <p:ext uri="{BB962C8B-B14F-4D97-AF65-F5344CB8AC3E}">
        <p14:creationId xmlns:p14="http://schemas.microsoft.com/office/powerpoint/2010/main" val="19042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1 - 0.50 = 0.50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EF27-E370-3B47-9F1F-63CF4D5797D7}"/>
              </a:ext>
            </a:extLst>
          </p:cNvPr>
          <p:cNvSpPr txBox="1"/>
          <p:nvPr/>
        </p:nvSpPr>
        <p:spPr>
          <a:xfrm>
            <a:off x="2590999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7C213-2F03-1347-8429-C3A0D8FA5580}"/>
              </a:ext>
            </a:extLst>
          </p:cNvPr>
          <p:cNvSpPr txBox="1"/>
          <p:nvPr/>
        </p:nvSpPr>
        <p:spPr>
          <a:xfrm>
            <a:off x="4685857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7616-D8EB-4D4D-BBCD-6B8954CA495A}"/>
              </a:ext>
            </a:extLst>
          </p:cNvPr>
          <p:cNvSpPr txBox="1"/>
          <p:nvPr/>
        </p:nvSpPr>
        <p:spPr>
          <a:xfrm>
            <a:off x="8073886" y="464265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1 - 0.75 = 0.25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9A9B8-474D-5049-930A-717E20502D9D}"/>
              </a:ext>
            </a:extLst>
          </p:cNvPr>
          <p:cNvSpPr txBox="1"/>
          <p:nvPr/>
        </p:nvSpPr>
        <p:spPr>
          <a:xfrm>
            <a:off x="2590999" y="5639740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6E878-CF40-7741-A574-A213C6CFE837}"/>
              </a:ext>
            </a:extLst>
          </p:cNvPr>
          <p:cNvSpPr txBox="1"/>
          <p:nvPr/>
        </p:nvSpPr>
        <p:spPr>
          <a:xfrm>
            <a:off x="4685857" y="5635653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C9DEF-F525-F540-98B8-7EA3D3BBF5C9}"/>
              </a:ext>
            </a:extLst>
          </p:cNvPr>
          <p:cNvSpPr txBox="1"/>
          <p:nvPr/>
        </p:nvSpPr>
        <p:spPr>
          <a:xfrm>
            <a:off x="8073886" y="5635653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1 - 1.00 = 0 </a:t>
            </a:r>
          </a:p>
        </p:txBody>
      </p:sp>
    </p:spTree>
    <p:extLst>
      <p:ext uri="{BB962C8B-B14F-4D97-AF65-F5344CB8AC3E}">
        <p14:creationId xmlns:p14="http://schemas.microsoft.com/office/powerpoint/2010/main" val="2239288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1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1 - 0.00 = 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1 - 0.25 = 0.75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9404AC-7B13-EF4F-BF58-D1BA2D5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560467"/>
            <a:ext cx="2233725" cy="6030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1 - 0.50 = 0.50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EF27-E370-3B47-9F1F-63CF4D5797D7}"/>
              </a:ext>
            </a:extLst>
          </p:cNvPr>
          <p:cNvSpPr txBox="1"/>
          <p:nvPr/>
        </p:nvSpPr>
        <p:spPr>
          <a:xfrm>
            <a:off x="2590999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7C213-2F03-1347-8429-C3A0D8FA5580}"/>
              </a:ext>
            </a:extLst>
          </p:cNvPr>
          <p:cNvSpPr txBox="1"/>
          <p:nvPr/>
        </p:nvSpPr>
        <p:spPr>
          <a:xfrm>
            <a:off x="4685857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7616-D8EB-4D4D-BBCD-6B8954CA495A}"/>
              </a:ext>
            </a:extLst>
          </p:cNvPr>
          <p:cNvSpPr txBox="1"/>
          <p:nvPr/>
        </p:nvSpPr>
        <p:spPr>
          <a:xfrm>
            <a:off x="8073886" y="464265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1 - 0.75 = 0.25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9A9B8-474D-5049-930A-717E20502D9D}"/>
              </a:ext>
            </a:extLst>
          </p:cNvPr>
          <p:cNvSpPr txBox="1"/>
          <p:nvPr/>
        </p:nvSpPr>
        <p:spPr>
          <a:xfrm>
            <a:off x="2590999" y="5639740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6E878-CF40-7741-A574-A213C6CFE837}"/>
              </a:ext>
            </a:extLst>
          </p:cNvPr>
          <p:cNvSpPr txBox="1"/>
          <p:nvPr/>
        </p:nvSpPr>
        <p:spPr>
          <a:xfrm>
            <a:off x="4685857" y="5635653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C9DEF-F525-F540-98B8-7EA3D3BBF5C9}"/>
              </a:ext>
            </a:extLst>
          </p:cNvPr>
          <p:cNvSpPr txBox="1"/>
          <p:nvPr/>
        </p:nvSpPr>
        <p:spPr>
          <a:xfrm>
            <a:off x="8073886" y="5635653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1 - 1.00 = 0 </a:t>
            </a:r>
          </a:p>
        </p:txBody>
      </p:sp>
    </p:spTree>
    <p:extLst>
      <p:ext uri="{BB962C8B-B14F-4D97-AF65-F5344CB8AC3E}">
        <p14:creationId xmlns:p14="http://schemas.microsoft.com/office/powerpoint/2010/main" val="4156439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7E4D77-16D0-B144-B75E-488A754F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93" y="764573"/>
            <a:ext cx="4700443" cy="4598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49971-987C-F446-A84C-98FA96D59B3E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</p:spTree>
    <p:extLst>
      <p:ext uri="{BB962C8B-B14F-4D97-AF65-F5344CB8AC3E}">
        <p14:creationId xmlns:p14="http://schemas.microsoft.com/office/powerpoint/2010/main" val="73703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C5A6B-BE83-9F47-B31E-5D578274256C}"/>
              </a:ext>
            </a:extLst>
          </p:cNvPr>
          <p:cNvSpPr txBox="1"/>
          <p:nvPr/>
        </p:nvSpPr>
        <p:spPr>
          <a:xfrm>
            <a:off x="427509" y="1667344"/>
            <a:ext cx="737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inhibition phasique du système dopaminergique punit le comportement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6E183-6DBA-544C-8135-A0F013FD87EC}"/>
              </a:ext>
            </a:extLst>
          </p:cNvPr>
          <p:cNvCxnSpPr/>
          <p:nvPr/>
        </p:nvCxnSpPr>
        <p:spPr>
          <a:xfrm flipV="1">
            <a:off x="652685" y="3014048"/>
            <a:ext cx="2196935" cy="137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FC8027-E17B-4943-8F07-8D36578852EA}"/>
              </a:ext>
            </a:extLst>
          </p:cNvPr>
          <p:cNvCxnSpPr/>
          <p:nvPr/>
        </p:nvCxnSpPr>
        <p:spPr>
          <a:xfrm>
            <a:off x="676436" y="4403461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174ED-E690-274D-8EAE-5CF9733337C1}"/>
              </a:ext>
            </a:extLst>
          </p:cNvPr>
          <p:cNvCxnSpPr/>
          <p:nvPr/>
        </p:nvCxnSpPr>
        <p:spPr>
          <a:xfrm>
            <a:off x="652685" y="4391586"/>
            <a:ext cx="2196935" cy="15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9DB290-E38E-B445-BC9E-59B98F85079A}"/>
              </a:ext>
            </a:extLst>
          </p:cNvPr>
          <p:cNvSpPr txBox="1"/>
          <p:nvPr/>
        </p:nvSpPr>
        <p:spPr>
          <a:xfrm>
            <a:off x="2897122" y="2690882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des récompenses sur notre comportement est médiatisé par le système dopaminergique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839C2-0C91-3E48-9323-319E80F89B5C}"/>
              </a:ext>
            </a:extLst>
          </p:cNvPr>
          <p:cNvSpPr txBox="1"/>
          <p:nvPr/>
        </p:nvSpPr>
        <p:spPr>
          <a:xfrm>
            <a:off x="2897122" y="3316339"/>
            <a:ext cx="617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Système de récompense du cerveau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05B28-53A9-384E-B437-3603F7F18CF1}"/>
              </a:ext>
            </a:extLst>
          </p:cNvPr>
          <p:cNvSpPr txBox="1"/>
          <p:nvPr/>
        </p:nvSpPr>
        <p:spPr>
          <a:xfrm>
            <a:off x="2920873" y="4129130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addictif des drogues est du à leur action sur le système dopaminergique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4F26B9-36FA-6041-9674-4FF38E180863}"/>
              </a:ext>
            </a:extLst>
          </p:cNvPr>
          <p:cNvSpPr txBox="1"/>
          <p:nvPr/>
        </p:nvSpPr>
        <p:spPr>
          <a:xfrm>
            <a:off x="2897122" y="5600337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libération phasique de dopamine provoque une sensation de plaisir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04576-13AB-E84E-BE42-6B39699B7647}"/>
              </a:ext>
            </a:extLst>
          </p:cNvPr>
          <p:cNvSpPr txBox="1"/>
          <p:nvPr/>
        </p:nvSpPr>
        <p:spPr>
          <a:xfrm>
            <a:off x="2897122" y="6241396"/>
            <a:ext cx="541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Centre de plaisir du cerveau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5C242-9723-0646-B0AE-F8A16E8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91" y="3014047"/>
            <a:ext cx="406488" cy="449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2565D0-2C5E-B449-9681-BA56135B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91" y="4129130"/>
            <a:ext cx="406488" cy="449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3ABE9-9143-D645-A041-172FBD73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7" y="5812825"/>
            <a:ext cx="401785" cy="379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5D2D75-B628-AF49-A2C0-148750F72AE2}"/>
              </a:ext>
            </a:extLst>
          </p:cNvPr>
          <p:cNvSpPr txBox="1"/>
          <p:nvPr/>
        </p:nvSpPr>
        <p:spPr>
          <a:xfrm>
            <a:off x="427511" y="41413"/>
            <a:ext cx="704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est ancien d’un point de vue phylogénétique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1989A-CE57-BF46-8BAB-52DBA0C9C119}"/>
              </a:ext>
            </a:extLst>
          </p:cNvPr>
          <p:cNvSpPr txBox="1"/>
          <p:nvPr/>
        </p:nvSpPr>
        <p:spPr>
          <a:xfrm>
            <a:off x="427510" y="416430"/>
            <a:ext cx="336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cible des structures importantes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AFCBA-6FD6-7A42-BF71-EAA0B89E932B}"/>
              </a:ext>
            </a:extLst>
          </p:cNvPr>
          <p:cNvSpPr txBox="1"/>
          <p:nvPr/>
        </p:nvSpPr>
        <p:spPr>
          <a:xfrm>
            <a:off x="427510" y="814080"/>
            <a:ext cx="845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libération de dopamine modifie les connections synaptiques au sein de ces structures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5113C-C4B3-AD48-8F57-BBB6C23C9B4B}"/>
              </a:ext>
            </a:extLst>
          </p:cNvPr>
          <p:cNvSpPr txBox="1"/>
          <p:nvPr/>
        </p:nvSpPr>
        <p:spPr>
          <a:xfrm>
            <a:off x="427509" y="1212281"/>
            <a:ext cx="607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libération phasique de dopamine renforce le comportement</a:t>
            </a:r>
          </a:p>
        </p:txBody>
      </p:sp>
    </p:spTree>
    <p:extLst>
      <p:ext uri="{BB962C8B-B14F-4D97-AF65-F5344CB8AC3E}">
        <p14:creationId xmlns:p14="http://schemas.microsoft.com/office/powerpoint/2010/main" val="273532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86A12-3220-104C-81BA-188A551343B7}"/>
              </a:ext>
            </a:extLst>
          </p:cNvPr>
          <p:cNvSpPr txBox="1"/>
          <p:nvPr/>
        </p:nvSpPr>
        <p:spPr>
          <a:xfrm>
            <a:off x="2590999" y="213817"/>
            <a:ext cx="154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Probabilité de </a:t>
            </a:r>
          </a:p>
          <a:p>
            <a:r>
              <a:rPr lang="fr-FR" dirty="0"/>
              <a:t>renforcement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574C-EE04-7E47-94E4-6E260186F640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DF34B-6B89-DE4C-9E66-8D6B25CE93B8}"/>
              </a:ext>
            </a:extLst>
          </p:cNvPr>
          <p:cNvSpPr txBox="1"/>
          <p:nvPr/>
        </p:nvSpPr>
        <p:spPr>
          <a:xfrm>
            <a:off x="4633734" y="173975"/>
            <a:ext cx="185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 associative</a:t>
            </a:r>
          </a:p>
          <a:p>
            <a:r>
              <a:rPr lang="fr-FR" dirty="0"/>
              <a:t>(moyenne)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F9C67-7C57-374A-9C5B-1E93A75B1B42}"/>
              </a:ext>
            </a:extLst>
          </p:cNvPr>
          <p:cNvSpPr txBox="1"/>
          <p:nvPr/>
        </p:nvSpPr>
        <p:spPr>
          <a:xfrm>
            <a:off x="7945396" y="210555"/>
            <a:ext cx="230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</a:t>
            </a:r>
          </a:p>
          <a:p>
            <a:r>
              <a:rPr lang="fr-FR" dirty="0"/>
              <a:t>(essais mon-renforcés)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7873-6CE0-8044-ABF4-F330007FD62D}"/>
              </a:ext>
            </a:extLst>
          </p:cNvPr>
          <p:cNvSpPr txBox="1"/>
          <p:nvPr/>
        </p:nvSpPr>
        <p:spPr>
          <a:xfrm>
            <a:off x="2566285" y="1151568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1B8B-AB16-EE47-B226-8EDFE839F11C}"/>
              </a:ext>
            </a:extLst>
          </p:cNvPr>
          <p:cNvSpPr txBox="1"/>
          <p:nvPr/>
        </p:nvSpPr>
        <p:spPr>
          <a:xfrm>
            <a:off x="2590999" y="2273611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73EBC-523C-744E-B9E8-6C8C19714A60}"/>
              </a:ext>
            </a:extLst>
          </p:cNvPr>
          <p:cNvSpPr txBox="1"/>
          <p:nvPr/>
        </p:nvSpPr>
        <p:spPr>
          <a:xfrm>
            <a:off x="4637146" y="1056833"/>
            <a:ext cx="6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C3143-3677-3E48-83F1-9C922E12F8E1}"/>
              </a:ext>
            </a:extLst>
          </p:cNvPr>
          <p:cNvSpPr txBox="1"/>
          <p:nvPr/>
        </p:nvSpPr>
        <p:spPr>
          <a:xfrm>
            <a:off x="4661860" y="2277698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426FC-2A75-8E4B-9B51-7FDF775AB3DE}"/>
              </a:ext>
            </a:extLst>
          </p:cNvPr>
          <p:cNvSpPr txBox="1"/>
          <p:nvPr/>
        </p:nvSpPr>
        <p:spPr>
          <a:xfrm>
            <a:off x="8073886" y="966902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0 - 0.00 = 0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785F-3CFB-0349-A6F5-5C1513D9F03E}"/>
              </a:ext>
            </a:extLst>
          </p:cNvPr>
          <p:cNvSpPr txBox="1"/>
          <p:nvPr/>
        </p:nvSpPr>
        <p:spPr>
          <a:xfrm>
            <a:off x="8073886" y="2178876"/>
            <a:ext cx="263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0 - 0.25 = -0.25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BC4D6-8DC8-3347-903E-DE64687A4C9F}"/>
              </a:ext>
            </a:extLst>
          </p:cNvPr>
          <p:cNvSpPr txBox="1"/>
          <p:nvPr/>
        </p:nvSpPr>
        <p:spPr>
          <a:xfrm>
            <a:off x="10392032" y="407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I -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47D2C-F870-BA46-9C74-1277D05FF4F4}"/>
              </a:ext>
            </a:extLst>
          </p:cNvPr>
          <p:cNvSpPr txBox="1"/>
          <p:nvPr/>
        </p:nvSpPr>
        <p:spPr>
          <a:xfrm>
            <a:off x="2590999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0082-690A-4F47-B9EA-684B34DD3DFD}"/>
              </a:ext>
            </a:extLst>
          </p:cNvPr>
          <p:cNvSpPr txBox="1"/>
          <p:nvPr/>
        </p:nvSpPr>
        <p:spPr>
          <a:xfrm>
            <a:off x="4661860" y="3395654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3ABDF-D0B1-1548-8950-A47904B653F8}"/>
              </a:ext>
            </a:extLst>
          </p:cNvPr>
          <p:cNvSpPr txBox="1"/>
          <p:nvPr/>
        </p:nvSpPr>
        <p:spPr>
          <a:xfrm>
            <a:off x="8073886" y="341076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0 - 0.50 = -0.50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EF27-E370-3B47-9F1F-63CF4D5797D7}"/>
              </a:ext>
            </a:extLst>
          </p:cNvPr>
          <p:cNvSpPr txBox="1"/>
          <p:nvPr/>
        </p:nvSpPr>
        <p:spPr>
          <a:xfrm>
            <a:off x="2590999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7C213-2F03-1347-8429-C3A0D8FA5580}"/>
              </a:ext>
            </a:extLst>
          </p:cNvPr>
          <p:cNvSpPr txBox="1"/>
          <p:nvPr/>
        </p:nvSpPr>
        <p:spPr>
          <a:xfrm>
            <a:off x="4685857" y="4517697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7616-D8EB-4D4D-BBCD-6B8954CA495A}"/>
              </a:ext>
            </a:extLst>
          </p:cNvPr>
          <p:cNvSpPr txBox="1"/>
          <p:nvPr/>
        </p:nvSpPr>
        <p:spPr>
          <a:xfrm>
            <a:off x="8073886" y="4642656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0 - 0.75 = -0.75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9A9B8-474D-5049-930A-717E20502D9D}"/>
              </a:ext>
            </a:extLst>
          </p:cNvPr>
          <p:cNvSpPr txBox="1"/>
          <p:nvPr/>
        </p:nvSpPr>
        <p:spPr>
          <a:xfrm>
            <a:off x="2590999" y="5639740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6E878-CF40-7741-A574-A213C6CFE837}"/>
              </a:ext>
            </a:extLst>
          </p:cNvPr>
          <p:cNvSpPr txBox="1"/>
          <p:nvPr/>
        </p:nvSpPr>
        <p:spPr>
          <a:xfrm>
            <a:off x="4685857" y="5635653"/>
            <a:ext cx="60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C9DEF-F525-F540-98B8-7EA3D3BBF5C9}"/>
              </a:ext>
            </a:extLst>
          </p:cNvPr>
          <p:cNvSpPr txBox="1"/>
          <p:nvPr/>
        </p:nvSpPr>
        <p:spPr>
          <a:xfrm>
            <a:off x="8073886" y="5635653"/>
            <a:ext cx="24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 = 0 - 1.00 = -1</a:t>
            </a:r>
          </a:p>
        </p:txBody>
      </p:sp>
    </p:spTree>
    <p:extLst>
      <p:ext uri="{BB962C8B-B14F-4D97-AF65-F5344CB8AC3E}">
        <p14:creationId xmlns:p14="http://schemas.microsoft.com/office/powerpoint/2010/main" val="4814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17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7E4D77-16D0-B144-B75E-488A754F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93" y="764573"/>
            <a:ext cx="4700443" cy="4598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49971-987C-F446-A84C-98FA96D59B3E}"/>
              </a:ext>
            </a:extLst>
          </p:cNvPr>
          <p:cNvSpPr txBox="1"/>
          <p:nvPr/>
        </p:nvSpPr>
        <p:spPr>
          <a:xfrm>
            <a:off x="8699056" y="6425321"/>
            <a:ext cx="349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Fiorillo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err="1">
                <a:latin typeface="Times"/>
                <a:cs typeface="Times"/>
              </a:rPr>
              <a:t>Tobler</a:t>
            </a:r>
            <a:r>
              <a:rPr lang="en-US" sz="1200" dirty="0">
                <a:latin typeface="Times"/>
                <a:cs typeface="Times"/>
              </a:rPr>
              <a:t>, &amp; Schultz (2003). Nature, 299, 1898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9F33F-837B-5D46-864A-4E6E90F2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250" y="764573"/>
            <a:ext cx="4371744" cy="43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0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9D0DA-271B-2341-9F70-6AEFA2AD4714}"/>
              </a:ext>
            </a:extLst>
          </p:cNvPr>
          <p:cNvSpPr txBox="1"/>
          <p:nvPr/>
        </p:nvSpPr>
        <p:spPr>
          <a:xfrm>
            <a:off x="9139588" y="6456704"/>
            <a:ext cx="2710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Abler et al. (2006). </a:t>
            </a:r>
            <a:r>
              <a:rPr lang="en-US" sz="1200" dirty="0" err="1">
                <a:latin typeface="Times"/>
                <a:cs typeface="Times"/>
              </a:rPr>
              <a:t>Neuroimage</a:t>
            </a:r>
            <a:r>
              <a:rPr lang="en-US" sz="1200" dirty="0">
                <a:latin typeface="Times"/>
                <a:cs typeface="Times"/>
              </a:rPr>
              <a:t>, 31, 790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A82E7-AA81-8D4F-B127-47B08DF0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652" y="0"/>
            <a:ext cx="3360180" cy="2909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2A9EF-7F8C-CE42-ACEC-FD7D74F3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5" y="3269004"/>
            <a:ext cx="966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33FD9-3D6F-FF47-A4B2-E4E549EBEB87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7CADF-E356-C846-AB5E-D819BEEC1223}"/>
              </a:ext>
            </a:extLst>
          </p:cNvPr>
          <p:cNvSpPr txBox="1"/>
          <p:nvPr/>
        </p:nvSpPr>
        <p:spPr>
          <a:xfrm>
            <a:off x="1564079" y="1113183"/>
            <a:ext cx="992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la valeur associative d’un stimulus évolue-t-elle dans le modèle de </a:t>
            </a:r>
            <a:r>
              <a:rPr lang="fr-FR" dirty="0" err="1"/>
              <a:t>Rescorla</a:t>
            </a:r>
            <a:r>
              <a:rPr lang="fr-FR" dirty="0"/>
              <a:t>-Wagner lorsqu’un</a:t>
            </a:r>
          </a:p>
          <a:p>
            <a:r>
              <a:rPr lang="fr-FR" dirty="0"/>
              <a:t>stimulus n’est renforcé que de manière probabiliste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9D054-617B-A944-8930-21E67B839C93}"/>
              </a:ext>
            </a:extLst>
          </p:cNvPr>
          <p:cNvSpPr txBox="1"/>
          <p:nvPr/>
        </p:nvSpPr>
        <p:spPr>
          <a:xfrm>
            <a:off x="1564079" y="1952046"/>
            <a:ext cx="1035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Selon le modèle de </a:t>
            </a:r>
            <a:r>
              <a:rPr lang="fr-FR" dirty="0" err="1"/>
              <a:t>Rescorla</a:t>
            </a:r>
            <a:r>
              <a:rPr lang="fr-FR" dirty="0"/>
              <a:t>-Wagner, si un stimulus est renforcé de manière probabiliste, le sujet est-il surpris</a:t>
            </a:r>
          </a:p>
          <a:p>
            <a:r>
              <a:rPr lang="fr-FR" dirty="0"/>
              <a:t>si le stimulus est renforcé ? Quid si le stimulus n’est pas renforcé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9D06B-2C4B-4B47-AB75-907EBBCD507B}"/>
              </a:ext>
            </a:extLst>
          </p:cNvPr>
          <p:cNvSpPr txBox="1"/>
          <p:nvPr/>
        </p:nvSpPr>
        <p:spPr>
          <a:xfrm>
            <a:off x="1564079" y="2790909"/>
            <a:ext cx="952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réponse des neurones dopaminergiques chez le macaque sont-elles conformes aux prédiction du</a:t>
            </a:r>
          </a:p>
          <a:p>
            <a:r>
              <a:rPr lang="fr-FR" dirty="0"/>
              <a:t>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5C7C2-3D40-0A4A-814D-270EA273F8C6}"/>
              </a:ext>
            </a:extLst>
          </p:cNvPr>
          <p:cNvSpPr txBox="1"/>
          <p:nvPr/>
        </p:nvSpPr>
        <p:spPr>
          <a:xfrm>
            <a:off x="1564079" y="3906771"/>
            <a:ext cx="94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L’activité cérébrale chez des sujets humains telle qu’elle apparaît dans un IRM est-elle conforme </a:t>
            </a:r>
          </a:p>
          <a:p>
            <a:r>
              <a:rPr lang="fr-FR" dirty="0"/>
              <a:t>aux prédiction du 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</p:spTree>
    <p:extLst>
      <p:ext uri="{BB962C8B-B14F-4D97-AF65-F5344CB8AC3E}">
        <p14:creationId xmlns:p14="http://schemas.microsoft.com/office/powerpoint/2010/main" val="64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C387B-F3C8-2242-B37F-808BB2F0CFC3}"/>
              </a:ext>
            </a:extLst>
          </p:cNvPr>
          <p:cNvSpPr txBox="1"/>
          <p:nvPr/>
        </p:nvSpPr>
        <p:spPr>
          <a:xfrm>
            <a:off x="6112430" y="3212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9019E-6310-474D-9857-53E225F9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2" y="2883415"/>
            <a:ext cx="2959100" cy="242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9798-496C-6049-81E6-0DDCC23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6" y="2934215"/>
            <a:ext cx="2819400" cy="237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735B-D026-AC49-A4C9-762C9A0C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56" y="3073915"/>
            <a:ext cx="2921000" cy="2235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9126-439B-FA41-B960-3317F523E00C}"/>
              </a:ext>
            </a:extLst>
          </p:cNvPr>
          <p:cNvCxnSpPr>
            <a:stCxn id="4" idx="2"/>
          </p:cNvCxnSpPr>
          <p:nvPr/>
        </p:nvCxnSpPr>
        <p:spPr>
          <a:xfrm flipH="1">
            <a:off x="2240692" y="690609"/>
            <a:ext cx="4024184" cy="208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55D53-843D-7B4B-BA5B-AD0057D55C81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0" cy="219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FFA59E-DC24-0748-9A81-EA4CE108C5B6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4065373" cy="224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5A835-CEED-0F4A-B6FD-056262A3CD1C}"/>
              </a:ext>
            </a:extLst>
          </p:cNvPr>
          <p:cNvSpPr txBox="1"/>
          <p:nvPr/>
        </p:nvSpPr>
        <p:spPr>
          <a:xfrm>
            <a:off x="6831381" y="32127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V(X) = 0.15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8C99F-2F1E-9F4C-AD89-051B22979FEF}"/>
              </a:ext>
            </a:extLst>
          </p:cNvPr>
          <p:cNvSpPr txBox="1"/>
          <p:nvPr/>
        </p:nvSpPr>
        <p:spPr>
          <a:xfrm>
            <a:off x="126991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0.05 – 0.15 &lt;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49094-C4EF-3A48-8F4E-2619399578E6}"/>
              </a:ext>
            </a:extLst>
          </p:cNvPr>
          <p:cNvSpPr txBox="1"/>
          <p:nvPr/>
        </p:nvSpPr>
        <p:spPr>
          <a:xfrm>
            <a:off x="9365961" y="6449530"/>
            <a:ext cx="27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Tobler et al.  (2005). Science, 307, 1642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436E3-660F-7E47-AAD7-C96244F36526}"/>
              </a:ext>
            </a:extLst>
          </p:cNvPr>
          <p:cNvSpPr/>
          <p:nvPr/>
        </p:nvSpPr>
        <p:spPr>
          <a:xfrm>
            <a:off x="761142" y="3299254"/>
            <a:ext cx="3180663" cy="213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5CCC7-D3B2-2145-96EC-D5258F960299}"/>
              </a:ext>
            </a:extLst>
          </p:cNvPr>
          <p:cNvSpPr/>
          <p:nvPr/>
        </p:nvSpPr>
        <p:spPr>
          <a:xfrm>
            <a:off x="4732638" y="3299254"/>
            <a:ext cx="2941938" cy="200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2D8E5-1762-4E4F-8801-8F07D282A01C}"/>
              </a:ext>
            </a:extLst>
          </p:cNvPr>
          <p:cNvSpPr/>
          <p:nvPr/>
        </p:nvSpPr>
        <p:spPr>
          <a:xfrm>
            <a:off x="8762656" y="3429160"/>
            <a:ext cx="2827982" cy="187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5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C387B-F3C8-2242-B37F-808BB2F0CFC3}"/>
              </a:ext>
            </a:extLst>
          </p:cNvPr>
          <p:cNvSpPr txBox="1"/>
          <p:nvPr/>
        </p:nvSpPr>
        <p:spPr>
          <a:xfrm>
            <a:off x="6112430" y="3212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9019E-6310-474D-9857-53E225F9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2" y="2883415"/>
            <a:ext cx="2959100" cy="242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9798-496C-6049-81E6-0DDCC23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6" y="2934215"/>
            <a:ext cx="2819400" cy="237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735B-D026-AC49-A4C9-762C9A0C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56" y="3073915"/>
            <a:ext cx="2921000" cy="2235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9126-439B-FA41-B960-3317F523E00C}"/>
              </a:ext>
            </a:extLst>
          </p:cNvPr>
          <p:cNvCxnSpPr>
            <a:stCxn id="4" idx="2"/>
          </p:cNvCxnSpPr>
          <p:nvPr/>
        </p:nvCxnSpPr>
        <p:spPr>
          <a:xfrm flipH="1">
            <a:off x="2240692" y="690609"/>
            <a:ext cx="4024184" cy="208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55D53-843D-7B4B-BA5B-AD0057D55C81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0" cy="219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FFA59E-DC24-0748-9A81-EA4CE108C5B6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4065373" cy="224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5A835-CEED-0F4A-B6FD-056262A3CD1C}"/>
              </a:ext>
            </a:extLst>
          </p:cNvPr>
          <p:cNvSpPr txBox="1"/>
          <p:nvPr/>
        </p:nvSpPr>
        <p:spPr>
          <a:xfrm>
            <a:off x="6831381" y="32127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V(X) = 0.15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8C99F-2F1E-9F4C-AD89-051B22979FEF}"/>
              </a:ext>
            </a:extLst>
          </p:cNvPr>
          <p:cNvSpPr txBox="1"/>
          <p:nvPr/>
        </p:nvSpPr>
        <p:spPr>
          <a:xfrm>
            <a:off x="126991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0.05 – 0.15 &lt;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C7A0A-588B-0046-8179-6309AF093C4C}"/>
              </a:ext>
            </a:extLst>
          </p:cNvPr>
          <p:cNvSpPr txBox="1"/>
          <p:nvPr/>
        </p:nvSpPr>
        <p:spPr>
          <a:xfrm>
            <a:off x="544654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0.15 – 0.15 =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49094-C4EF-3A48-8F4E-2619399578E6}"/>
              </a:ext>
            </a:extLst>
          </p:cNvPr>
          <p:cNvSpPr txBox="1"/>
          <p:nvPr/>
        </p:nvSpPr>
        <p:spPr>
          <a:xfrm>
            <a:off x="9365961" y="6449530"/>
            <a:ext cx="27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Tobler et al.  (2005). Science, 307, 1642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5CCC7-D3B2-2145-96EC-D5258F960299}"/>
              </a:ext>
            </a:extLst>
          </p:cNvPr>
          <p:cNvSpPr/>
          <p:nvPr/>
        </p:nvSpPr>
        <p:spPr>
          <a:xfrm>
            <a:off x="4732638" y="3299254"/>
            <a:ext cx="2941938" cy="200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2D8E5-1762-4E4F-8801-8F07D282A01C}"/>
              </a:ext>
            </a:extLst>
          </p:cNvPr>
          <p:cNvSpPr/>
          <p:nvPr/>
        </p:nvSpPr>
        <p:spPr>
          <a:xfrm>
            <a:off x="8762656" y="3429160"/>
            <a:ext cx="2827982" cy="187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5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C387B-F3C8-2242-B37F-808BB2F0CFC3}"/>
              </a:ext>
            </a:extLst>
          </p:cNvPr>
          <p:cNvSpPr txBox="1"/>
          <p:nvPr/>
        </p:nvSpPr>
        <p:spPr>
          <a:xfrm>
            <a:off x="6112430" y="3212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9019E-6310-474D-9857-53E225F9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2" y="2883415"/>
            <a:ext cx="2959100" cy="242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9798-496C-6049-81E6-0DDCC23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6" y="2934215"/>
            <a:ext cx="2819400" cy="237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735B-D026-AC49-A4C9-762C9A0C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56" y="3073915"/>
            <a:ext cx="2921000" cy="2235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9126-439B-FA41-B960-3317F523E00C}"/>
              </a:ext>
            </a:extLst>
          </p:cNvPr>
          <p:cNvCxnSpPr>
            <a:stCxn id="4" idx="2"/>
          </p:cNvCxnSpPr>
          <p:nvPr/>
        </p:nvCxnSpPr>
        <p:spPr>
          <a:xfrm flipH="1">
            <a:off x="2240692" y="690609"/>
            <a:ext cx="4024184" cy="208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55D53-843D-7B4B-BA5B-AD0057D55C81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0" cy="219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FFA59E-DC24-0748-9A81-EA4CE108C5B6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4065373" cy="224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5A835-CEED-0F4A-B6FD-056262A3CD1C}"/>
              </a:ext>
            </a:extLst>
          </p:cNvPr>
          <p:cNvSpPr txBox="1"/>
          <p:nvPr/>
        </p:nvSpPr>
        <p:spPr>
          <a:xfrm>
            <a:off x="6831381" y="32127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V(X) = 0.15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8C99F-2F1E-9F4C-AD89-051B22979FEF}"/>
              </a:ext>
            </a:extLst>
          </p:cNvPr>
          <p:cNvSpPr txBox="1"/>
          <p:nvPr/>
        </p:nvSpPr>
        <p:spPr>
          <a:xfrm>
            <a:off x="126991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0.05 – 0.15 &lt;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C7A0A-588B-0046-8179-6309AF093C4C}"/>
              </a:ext>
            </a:extLst>
          </p:cNvPr>
          <p:cNvSpPr txBox="1"/>
          <p:nvPr/>
        </p:nvSpPr>
        <p:spPr>
          <a:xfrm>
            <a:off x="544654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0.15 – 0.15 = 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9F742-A569-634F-ADDE-C1BFC2D4E313}"/>
              </a:ext>
            </a:extLst>
          </p:cNvPr>
          <p:cNvSpPr txBox="1"/>
          <p:nvPr/>
        </p:nvSpPr>
        <p:spPr>
          <a:xfrm>
            <a:off x="9359470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0.50 – 0.15 &gt;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49094-C4EF-3A48-8F4E-2619399578E6}"/>
              </a:ext>
            </a:extLst>
          </p:cNvPr>
          <p:cNvSpPr txBox="1"/>
          <p:nvPr/>
        </p:nvSpPr>
        <p:spPr>
          <a:xfrm>
            <a:off x="9365961" y="6449530"/>
            <a:ext cx="27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Tobler et al.  (2005). Science, 307, 1642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2D8E5-1762-4E4F-8801-8F07D282A01C}"/>
              </a:ext>
            </a:extLst>
          </p:cNvPr>
          <p:cNvSpPr/>
          <p:nvPr/>
        </p:nvSpPr>
        <p:spPr>
          <a:xfrm>
            <a:off x="8762656" y="3429160"/>
            <a:ext cx="2827982" cy="187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73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C387B-F3C8-2242-B37F-808BB2F0CFC3}"/>
              </a:ext>
            </a:extLst>
          </p:cNvPr>
          <p:cNvSpPr txBox="1"/>
          <p:nvPr/>
        </p:nvSpPr>
        <p:spPr>
          <a:xfrm>
            <a:off x="6112430" y="3212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9019E-6310-474D-9857-53E225F9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2" y="2883415"/>
            <a:ext cx="2959100" cy="242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9798-496C-6049-81E6-0DDCC23B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6" y="2934215"/>
            <a:ext cx="2819400" cy="237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735B-D026-AC49-A4C9-762C9A0C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56" y="3073915"/>
            <a:ext cx="2921000" cy="2235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9126-439B-FA41-B960-3317F523E00C}"/>
              </a:ext>
            </a:extLst>
          </p:cNvPr>
          <p:cNvCxnSpPr>
            <a:stCxn id="4" idx="2"/>
          </p:cNvCxnSpPr>
          <p:nvPr/>
        </p:nvCxnSpPr>
        <p:spPr>
          <a:xfrm flipH="1">
            <a:off x="2240692" y="690609"/>
            <a:ext cx="4024184" cy="208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55D53-843D-7B4B-BA5B-AD0057D55C81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0" cy="219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FFA59E-DC24-0748-9A81-EA4CE108C5B6}"/>
              </a:ext>
            </a:extLst>
          </p:cNvPr>
          <p:cNvCxnSpPr>
            <a:stCxn id="4" idx="2"/>
          </p:cNvCxnSpPr>
          <p:nvPr/>
        </p:nvCxnSpPr>
        <p:spPr>
          <a:xfrm>
            <a:off x="6264876" y="690609"/>
            <a:ext cx="4065373" cy="224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5A835-CEED-0F4A-B6FD-056262A3CD1C}"/>
              </a:ext>
            </a:extLst>
          </p:cNvPr>
          <p:cNvSpPr txBox="1"/>
          <p:nvPr/>
        </p:nvSpPr>
        <p:spPr>
          <a:xfrm>
            <a:off x="6831381" y="32127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V(X) = 0.15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8C99F-2F1E-9F4C-AD89-051B22979FEF}"/>
              </a:ext>
            </a:extLst>
          </p:cNvPr>
          <p:cNvSpPr txBox="1"/>
          <p:nvPr/>
        </p:nvSpPr>
        <p:spPr>
          <a:xfrm>
            <a:off x="126991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0.05 – 0.15 &lt;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C7A0A-588B-0046-8179-6309AF093C4C}"/>
              </a:ext>
            </a:extLst>
          </p:cNvPr>
          <p:cNvSpPr txBox="1"/>
          <p:nvPr/>
        </p:nvSpPr>
        <p:spPr>
          <a:xfrm>
            <a:off x="5446543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0.15 – 0.15 = 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9F742-A569-634F-ADDE-C1BFC2D4E313}"/>
              </a:ext>
            </a:extLst>
          </p:cNvPr>
          <p:cNvSpPr txBox="1"/>
          <p:nvPr/>
        </p:nvSpPr>
        <p:spPr>
          <a:xfrm>
            <a:off x="9359470" y="558525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= 0.50 – 0.15 &gt;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49094-C4EF-3A48-8F4E-2619399578E6}"/>
              </a:ext>
            </a:extLst>
          </p:cNvPr>
          <p:cNvSpPr txBox="1"/>
          <p:nvPr/>
        </p:nvSpPr>
        <p:spPr>
          <a:xfrm>
            <a:off x="9365961" y="6449530"/>
            <a:ext cx="27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Tobler et al.  (2005). Science, 307, 1642 </a:t>
            </a:r>
          </a:p>
        </p:txBody>
      </p:sp>
    </p:spTree>
    <p:extLst>
      <p:ext uri="{BB962C8B-B14F-4D97-AF65-F5344CB8AC3E}">
        <p14:creationId xmlns:p14="http://schemas.microsoft.com/office/powerpoint/2010/main" val="2815647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66277-5035-5E48-8EDF-60338BE815C7}"/>
              </a:ext>
            </a:extLst>
          </p:cNvPr>
          <p:cNvSpPr txBox="1"/>
          <p:nvPr/>
        </p:nvSpPr>
        <p:spPr>
          <a:xfrm>
            <a:off x="9365961" y="6449530"/>
            <a:ext cx="27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Tobler et al.  (2005). Science, 307, 1642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615CF-66CA-E249-8E64-7A48A89AF8F3}"/>
              </a:ext>
            </a:extLst>
          </p:cNvPr>
          <p:cNvSpPr txBox="1"/>
          <p:nvPr/>
        </p:nvSpPr>
        <p:spPr>
          <a:xfrm>
            <a:off x="2360141" y="70433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985D5-05D0-C04E-BA5B-2050D8ADE197}"/>
              </a:ext>
            </a:extLst>
          </p:cNvPr>
          <p:cNvSpPr txBox="1"/>
          <p:nvPr/>
        </p:nvSpPr>
        <p:spPr>
          <a:xfrm>
            <a:off x="790832" y="19770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2936-4541-9B49-B4E5-8E5DDFCCA545}"/>
              </a:ext>
            </a:extLst>
          </p:cNvPr>
          <p:cNvSpPr txBox="1"/>
          <p:nvPr/>
        </p:nvSpPr>
        <p:spPr>
          <a:xfrm>
            <a:off x="3595816" y="19770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CE7552-85E9-E447-ACB2-4E077A7A0FF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087548" y="1073667"/>
            <a:ext cx="1425039" cy="90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7E8EC-AC1B-2345-8BFE-4D52E3309D29}"/>
              </a:ext>
            </a:extLst>
          </p:cNvPr>
          <p:cNvCxnSpPr>
            <a:endCxn id="8" idx="0"/>
          </p:cNvCxnSpPr>
          <p:nvPr/>
        </p:nvCxnSpPr>
        <p:spPr>
          <a:xfrm>
            <a:off x="2512587" y="1073667"/>
            <a:ext cx="1379945" cy="90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8D08BC-625A-3848-85F0-E3D3D673E021}"/>
              </a:ext>
            </a:extLst>
          </p:cNvPr>
          <p:cNvSpPr txBox="1"/>
          <p:nvPr/>
        </p:nvSpPr>
        <p:spPr>
          <a:xfrm>
            <a:off x="8876271" y="648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47B3D7-ACDB-6444-A0C2-85CCC9021733}"/>
              </a:ext>
            </a:extLst>
          </p:cNvPr>
          <p:cNvSpPr txBox="1"/>
          <p:nvPr/>
        </p:nvSpPr>
        <p:spPr>
          <a:xfrm>
            <a:off x="7306962" y="19207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D3149-8D29-CD4A-89F4-4FD702139118}"/>
              </a:ext>
            </a:extLst>
          </p:cNvPr>
          <p:cNvSpPr txBox="1"/>
          <p:nvPr/>
        </p:nvSpPr>
        <p:spPr>
          <a:xfrm>
            <a:off x="10111946" y="19207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0.50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BF5BB5-61E4-6544-85CF-9285E072102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7603678" y="1017376"/>
            <a:ext cx="1425039" cy="90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10A35D-A5D4-F347-9F80-14713EE34DB9}"/>
              </a:ext>
            </a:extLst>
          </p:cNvPr>
          <p:cNvCxnSpPr>
            <a:endCxn id="15" idx="0"/>
          </p:cNvCxnSpPr>
          <p:nvPr/>
        </p:nvCxnSpPr>
        <p:spPr>
          <a:xfrm>
            <a:off x="9028717" y="1017376"/>
            <a:ext cx="1379945" cy="90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B0E4716-F59F-8E45-AA7E-155F885F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25" y="2880495"/>
            <a:ext cx="2692400" cy="2692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74F019-C8AD-D643-8764-2D399F3D6DB2}"/>
              </a:ext>
            </a:extLst>
          </p:cNvPr>
          <p:cNvSpPr txBox="1"/>
          <p:nvPr/>
        </p:nvSpPr>
        <p:spPr>
          <a:xfrm>
            <a:off x="2966045" y="648044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0.05 &lt;  V(X) &lt; 0.15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743A6-C846-4440-9722-52CBA4300614}"/>
              </a:ext>
            </a:extLst>
          </p:cNvPr>
          <p:cNvSpPr txBox="1"/>
          <p:nvPr/>
        </p:nvSpPr>
        <p:spPr>
          <a:xfrm>
            <a:off x="3578183" y="242190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&gt;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9059D-6505-7042-90AE-0B4F7FDE5083}"/>
              </a:ext>
            </a:extLst>
          </p:cNvPr>
          <p:cNvSpPr txBox="1"/>
          <p:nvPr/>
        </p:nvSpPr>
        <p:spPr>
          <a:xfrm>
            <a:off x="9482175" y="64804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0.15 &lt;  V(Y) &lt; 0.50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9C5CCF-3B20-2647-A78B-817CA95057A3}"/>
              </a:ext>
            </a:extLst>
          </p:cNvPr>
          <p:cNvSpPr txBox="1"/>
          <p:nvPr/>
        </p:nvSpPr>
        <p:spPr>
          <a:xfrm>
            <a:off x="7306962" y="229012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 &lt; 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9E7102-5328-0D42-B949-06DA7230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17" y="3172595"/>
            <a:ext cx="2705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9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33FD9-3D6F-FF47-A4B2-E4E549EBEB87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7CADF-E356-C846-AB5E-D819BEEC1223}"/>
              </a:ext>
            </a:extLst>
          </p:cNvPr>
          <p:cNvSpPr txBox="1"/>
          <p:nvPr/>
        </p:nvSpPr>
        <p:spPr>
          <a:xfrm>
            <a:off x="1564079" y="1113183"/>
            <a:ext cx="992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la valeur associative d’un stimulus évolue-t-elle dans le modèle de </a:t>
            </a:r>
            <a:r>
              <a:rPr lang="fr-FR" dirty="0" err="1"/>
              <a:t>Rescorla</a:t>
            </a:r>
            <a:r>
              <a:rPr lang="fr-FR" dirty="0"/>
              <a:t>-Wagner lorsqu’un</a:t>
            </a:r>
          </a:p>
          <a:p>
            <a:r>
              <a:rPr lang="fr-FR" dirty="0"/>
              <a:t>stimulus est suivi d’une récompense d’intensité variable?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9D054-617B-A944-8930-21E67B839C93}"/>
              </a:ext>
            </a:extLst>
          </p:cNvPr>
          <p:cNvSpPr txBox="1"/>
          <p:nvPr/>
        </p:nvSpPr>
        <p:spPr>
          <a:xfrm>
            <a:off x="1564079" y="1952046"/>
            <a:ext cx="29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Qu’en sera-t-il de la surprise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9D06B-2C4B-4B47-AB75-907EBBCD507B}"/>
              </a:ext>
            </a:extLst>
          </p:cNvPr>
          <p:cNvSpPr txBox="1"/>
          <p:nvPr/>
        </p:nvSpPr>
        <p:spPr>
          <a:xfrm>
            <a:off x="1564079" y="2790909"/>
            <a:ext cx="952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réponse des neurones dopaminergiques chez le macaque sont-elles conformes aux prédiction du</a:t>
            </a:r>
          </a:p>
          <a:p>
            <a:r>
              <a:rPr lang="fr-FR" dirty="0"/>
              <a:t>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</p:spTree>
    <p:extLst>
      <p:ext uri="{BB962C8B-B14F-4D97-AF65-F5344CB8AC3E}">
        <p14:creationId xmlns:p14="http://schemas.microsoft.com/office/powerpoint/2010/main" val="15243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297A2-9A47-AD47-BD86-746D56C2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5" y="4515798"/>
            <a:ext cx="4002086" cy="2087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5" y="2415663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900" y="622300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6514E-87BC-1A4F-9E5D-1C351F286228}"/>
              </a:ext>
            </a:extLst>
          </p:cNvPr>
          <p:cNvSpPr txBox="1"/>
          <p:nvPr/>
        </p:nvSpPr>
        <p:spPr>
          <a:xfrm>
            <a:off x="598065" y="991632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neurones dopaminergiques ne réagissent à la présentation du stimulus conditionnel/discriminatif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1DEF0-17E4-DB44-9AB4-5DC5D129B154}"/>
              </a:ext>
            </a:extLst>
          </p:cNvPr>
          <p:cNvSpPr txBox="1"/>
          <p:nvPr/>
        </p:nvSpPr>
        <p:spPr>
          <a:xfrm>
            <a:off x="598065" y="1657480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lorsque la récompense est présenté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C9F48-DBAA-324C-A42D-1FE1CA66405A}"/>
              </a:ext>
            </a:extLst>
          </p:cNvPr>
          <p:cNvSpPr txBox="1"/>
          <p:nvPr/>
        </p:nvSpPr>
        <p:spPr>
          <a:xfrm>
            <a:off x="598065" y="2932750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à la présentation du stimulus conditionnel/discriminatif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44FF-5A46-2848-B629-FAB5F0522B1C}"/>
              </a:ext>
            </a:extLst>
          </p:cNvPr>
          <p:cNvSpPr txBox="1"/>
          <p:nvPr/>
        </p:nvSpPr>
        <p:spPr>
          <a:xfrm>
            <a:off x="598065" y="3542173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Aucune réponse des neurones lors de la présentation de la récompense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900" y="2520317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02110-1B3A-3C4C-AFA8-86F832CDB586}"/>
              </a:ext>
            </a:extLst>
          </p:cNvPr>
          <p:cNvSpPr txBox="1"/>
          <p:nvPr/>
        </p:nvSpPr>
        <p:spPr>
          <a:xfrm>
            <a:off x="598065" y="5070858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on omet la récompense, désactivation phasique des neurones au moment où la récompense aurait du être donnée.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E89E0-4311-6D4D-BE4C-FFFC33793369}"/>
              </a:ext>
            </a:extLst>
          </p:cNvPr>
          <p:cNvSpPr txBox="1"/>
          <p:nvPr/>
        </p:nvSpPr>
        <p:spPr>
          <a:xfrm>
            <a:off x="598065" y="4198794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Mais…</a:t>
            </a:r>
          </a:p>
        </p:txBody>
      </p:sp>
    </p:spTree>
    <p:extLst>
      <p:ext uri="{BB962C8B-B14F-4D97-AF65-F5344CB8AC3E}">
        <p14:creationId xmlns:p14="http://schemas.microsoft.com/office/powerpoint/2010/main" val="3009576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46B9A-5083-4949-8AA9-2F9A6FB3F8EE}"/>
              </a:ext>
            </a:extLst>
          </p:cNvPr>
          <p:cNvSpPr txBox="1"/>
          <p:nvPr/>
        </p:nvSpPr>
        <p:spPr>
          <a:xfrm>
            <a:off x="367653" y="339075"/>
            <a:ext cx="59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est le centre de plaisir du cerveau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60FC3E-2D89-8249-9369-AFAE81F08766}"/>
              </a:ext>
            </a:extLst>
          </p:cNvPr>
          <p:cNvCxnSpPr/>
          <p:nvPr/>
        </p:nvCxnSpPr>
        <p:spPr>
          <a:xfrm flipV="1">
            <a:off x="926757" y="339075"/>
            <a:ext cx="525162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8847A-810B-BE41-B3FF-0A8ADF9A58C9}"/>
              </a:ext>
            </a:extLst>
          </p:cNvPr>
          <p:cNvCxnSpPr/>
          <p:nvPr/>
        </p:nvCxnSpPr>
        <p:spPr>
          <a:xfrm>
            <a:off x="963827" y="210065"/>
            <a:ext cx="5103341" cy="498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42F3F5-F3E7-5549-9F0B-4A2A3CFEA3F2}"/>
              </a:ext>
            </a:extLst>
          </p:cNvPr>
          <p:cNvSpPr txBox="1"/>
          <p:nvPr/>
        </p:nvSpPr>
        <p:spPr>
          <a:xfrm>
            <a:off x="367653" y="948675"/>
            <a:ext cx="102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implémente l’erreur de prédiction formalisée par le modèle de </a:t>
            </a:r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FFCB8-41B1-E14B-8CF4-ABF03D820BAC}"/>
              </a:ext>
            </a:extLst>
          </p:cNvPr>
          <p:cNvSpPr txBox="1"/>
          <p:nvPr/>
        </p:nvSpPr>
        <p:spPr>
          <a:xfrm>
            <a:off x="1030250" y="272321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D935B-0700-E54C-BCBB-9D29B6E4780D}"/>
              </a:ext>
            </a:extLst>
          </p:cNvPr>
          <p:cNvSpPr txBox="1"/>
          <p:nvPr/>
        </p:nvSpPr>
        <p:spPr>
          <a:xfrm>
            <a:off x="963827" y="49705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/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/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blipFill>
                <a:blip r:embed="rId3"/>
                <a:stretch>
                  <a:fillRect l="-3448" t="-6667" r="-1149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/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EA322D1-8D48-3B43-8DCF-5F51D7FAC818}"/>
              </a:ext>
            </a:extLst>
          </p:cNvPr>
          <p:cNvSpPr/>
          <p:nvPr/>
        </p:nvSpPr>
        <p:spPr>
          <a:xfrm>
            <a:off x="2439860" y="1740537"/>
            <a:ext cx="5878286" cy="4288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0E8C9-ECE4-F449-A5D4-FAE8B1C9E86D}"/>
              </a:ext>
            </a:extLst>
          </p:cNvPr>
          <p:cNvSpPr/>
          <p:nvPr/>
        </p:nvSpPr>
        <p:spPr>
          <a:xfrm>
            <a:off x="2842632" y="1925594"/>
            <a:ext cx="2460171" cy="1382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A6559-24D0-9449-88C6-7838DD0A1F95}"/>
              </a:ext>
            </a:extLst>
          </p:cNvPr>
          <p:cNvSpPr/>
          <p:nvPr/>
        </p:nvSpPr>
        <p:spPr>
          <a:xfrm>
            <a:off x="2842632" y="4069688"/>
            <a:ext cx="2460171" cy="1426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737AC-F3C2-9B43-BC8D-DA600EF9FF8F}"/>
              </a:ext>
            </a:extLst>
          </p:cNvPr>
          <p:cNvSpPr/>
          <p:nvPr/>
        </p:nvSpPr>
        <p:spPr>
          <a:xfrm>
            <a:off x="5825318" y="3092549"/>
            <a:ext cx="2275114" cy="1402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2BA82-04C7-3942-8F9F-9EA79CB81F76}"/>
              </a:ext>
            </a:extLst>
          </p:cNvPr>
          <p:cNvSpPr txBox="1"/>
          <p:nvPr/>
        </p:nvSpPr>
        <p:spPr>
          <a:xfrm>
            <a:off x="2940603" y="2023566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5EF62-5E44-4140-AB3A-110AC68BE5F0}"/>
              </a:ext>
            </a:extLst>
          </p:cNvPr>
          <p:cNvSpPr txBox="1"/>
          <p:nvPr/>
        </p:nvSpPr>
        <p:spPr>
          <a:xfrm>
            <a:off x="2838762" y="41507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</a:t>
            </a:r>
            <a:endParaRPr lang="fr-F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FEDA40-F3A2-5042-A897-EECC7C8690CD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5302803" y="2616837"/>
            <a:ext cx="522515" cy="117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EE4DBD-00DA-7C4E-9644-59467A7EE27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5302803" y="3793586"/>
            <a:ext cx="522515" cy="98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D878B06-1F5C-394D-9E47-F72201F8F978}"/>
              </a:ext>
            </a:extLst>
          </p:cNvPr>
          <p:cNvCxnSpPr>
            <a:stCxn id="18" idx="0"/>
          </p:cNvCxnSpPr>
          <p:nvPr/>
        </p:nvCxnSpPr>
        <p:spPr>
          <a:xfrm rot="16200000" flipV="1">
            <a:off x="5690681" y="1820355"/>
            <a:ext cx="884317" cy="16600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AB3FA8-9942-744F-8CE6-028761258A41}"/>
              </a:ext>
            </a:extLst>
          </p:cNvPr>
          <p:cNvSpPr txBox="1"/>
          <p:nvPr/>
        </p:nvSpPr>
        <p:spPr>
          <a:xfrm>
            <a:off x="5825318" y="3149635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</a:t>
            </a:r>
            <a:r>
              <a:rPr lang="fr-FR" dirty="0" err="1"/>
              <a:t>pr</a:t>
            </a:r>
            <a:r>
              <a:rPr lang="en-US" dirty="0" err="1"/>
              <a:t>édiction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BD1B5A-AD67-7A4B-A3EF-91E31615D450}"/>
              </a:ext>
            </a:extLst>
          </p:cNvPr>
          <p:cNvSpPr txBox="1"/>
          <p:nvPr/>
        </p:nvSpPr>
        <p:spPr>
          <a:xfrm>
            <a:off x="5679299" y="1896987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 d</a:t>
            </a:r>
            <a:r>
              <a:rPr lang="en-US" dirty="0"/>
              <a:t>’</a:t>
            </a:r>
            <a:r>
              <a:rPr lang="en-US" dirty="0" err="1"/>
              <a:t>apprentissage</a:t>
            </a:r>
            <a:endParaRPr lang="fr-F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AFD5AF-3CCD-A14C-B5BE-243AC1A7FA1B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421704" y="2907883"/>
            <a:ext cx="280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DDC76D-C80F-8847-BE53-D5F1A66319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73527" y="5155194"/>
            <a:ext cx="359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EBFE86-B00E-B845-B048-CBD1DF1DE6AD}"/>
              </a:ext>
            </a:extLst>
          </p:cNvPr>
          <p:cNvSpPr txBox="1"/>
          <p:nvPr/>
        </p:nvSpPr>
        <p:spPr>
          <a:xfrm>
            <a:off x="5583331" y="451015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Neurones dopaminergiques</a:t>
            </a:r>
          </a:p>
        </p:txBody>
      </p:sp>
    </p:spTree>
    <p:extLst>
      <p:ext uri="{BB962C8B-B14F-4D97-AF65-F5344CB8AC3E}">
        <p14:creationId xmlns:p14="http://schemas.microsoft.com/office/powerpoint/2010/main" val="1888761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297A2-9A47-AD47-BD86-746D56C2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5" y="4515798"/>
            <a:ext cx="4002086" cy="2087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5" y="2415663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900" y="622300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6514E-87BC-1A4F-9E5D-1C351F286228}"/>
              </a:ext>
            </a:extLst>
          </p:cNvPr>
          <p:cNvSpPr txBox="1"/>
          <p:nvPr/>
        </p:nvSpPr>
        <p:spPr>
          <a:xfrm>
            <a:off x="598065" y="991632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neurones dopaminergiques ne réagissent à la présentation du stimulus conditionnel/discriminatif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1DEF0-17E4-DB44-9AB4-5DC5D129B154}"/>
              </a:ext>
            </a:extLst>
          </p:cNvPr>
          <p:cNvSpPr txBox="1"/>
          <p:nvPr/>
        </p:nvSpPr>
        <p:spPr>
          <a:xfrm>
            <a:off x="598065" y="1657480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lorsque la récompense est présenté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C9F48-DBAA-324C-A42D-1FE1CA66405A}"/>
              </a:ext>
            </a:extLst>
          </p:cNvPr>
          <p:cNvSpPr txBox="1"/>
          <p:nvPr/>
        </p:nvSpPr>
        <p:spPr>
          <a:xfrm>
            <a:off x="598065" y="2932750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à la présentation du stimulus conditionnel/discriminatif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44FF-5A46-2848-B629-FAB5F0522B1C}"/>
              </a:ext>
            </a:extLst>
          </p:cNvPr>
          <p:cNvSpPr txBox="1"/>
          <p:nvPr/>
        </p:nvSpPr>
        <p:spPr>
          <a:xfrm>
            <a:off x="598065" y="3542173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Aucune réponse des neurones lors de la présentation de la récompense mais…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900" y="2520317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02110-1B3A-3C4C-AFA8-86F832CDB586}"/>
              </a:ext>
            </a:extLst>
          </p:cNvPr>
          <p:cNvSpPr txBox="1"/>
          <p:nvPr/>
        </p:nvSpPr>
        <p:spPr>
          <a:xfrm>
            <a:off x="598065" y="5070858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on omet la récompense, désactivation phasique des neurones au moment où la récompense aurait du être donnée.</a:t>
            </a:r>
          </a:p>
        </p:txBody>
      </p:sp>
    </p:spTree>
    <p:extLst>
      <p:ext uri="{BB962C8B-B14F-4D97-AF65-F5344CB8AC3E}">
        <p14:creationId xmlns:p14="http://schemas.microsoft.com/office/powerpoint/2010/main" val="233389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50" y="299751"/>
            <a:ext cx="1809279" cy="253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945" y="299750"/>
            <a:ext cx="1835466" cy="2679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809" y="354265"/>
            <a:ext cx="2237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Robert Rescorla</a:t>
            </a:r>
          </a:p>
          <a:p>
            <a:pPr algn="ctr"/>
            <a:r>
              <a:rPr lang="en-US" sz="2500" dirty="0"/>
              <a:t>(1940 – 2020)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6750" y="2377642"/>
            <a:ext cx="19800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Allan Wagner</a:t>
            </a:r>
          </a:p>
          <a:p>
            <a:r>
              <a:rPr lang="en-US" sz="2500" dirty="0"/>
              <a:t>(1934 – 2018)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642" y="3125670"/>
            <a:ext cx="7137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/>
          <a:lstStyle/>
          <a:p>
            <a:r>
              <a:rPr lang="fr-FR" dirty="0"/>
              <a:t>Cerveau et Récompense</a:t>
            </a:r>
            <a:br>
              <a:rPr lang="fr-FR" dirty="0"/>
            </a:br>
            <a:r>
              <a:rPr lang="fr-FR" dirty="0"/>
              <a:t>Episode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BC20-EA09-E449-B595-E4F2A3538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L3 MIASHS SC</a:t>
            </a:r>
          </a:p>
          <a:p>
            <a:r>
              <a:rPr lang="en-US" dirty="0" err="1"/>
              <a:t>Apprentissage</a:t>
            </a:r>
            <a:r>
              <a:rPr lang="en-US" dirty="0"/>
              <a:t> et motivation IV</a:t>
            </a:r>
          </a:p>
        </p:txBody>
      </p:sp>
    </p:spTree>
    <p:extLst>
      <p:ext uri="{BB962C8B-B14F-4D97-AF65-F5344CB8AC3E}">
        <p14:creationId xmlns:p14="http://schemas.microsoft.com/office/powerpoint/2010/main" val="280188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C9C85-6BB8-DE45-9416-EB93DC20E928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DE2F8-2036-964C-B146-EB3D5C97B3FF}"/>
              </a:ext>
            </a:extLst>
          </p:cNvPr>
          <p:cNvSpPr txBox="1"/>
          <p:nvPr/>
        </p:nvSpPr>
        <p:spPr>
          <a:xfrm>
            <a:off x="992351" y="1118940"/>
            <a:ext cx="592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 quels principes reposent le 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AE5A-95F3-7F4B-810D-28F3147A40B6}"/>
              </a:ext>
            </a:extLst>
          </p:cNvPr>
          <p:cNvSpPr txBox="1"/>
          <p:nvPr/>
        </p:nvSpPr>
        <p:spPr>
          <a:xfrm>
            <a:off x="905853" y="2816176"/>
            <a:ext cx="1109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le modèle de </a:t>
            </a:r>
            <a:r>
              <a:rPr lang="fr-FR" dirty="0" err="1"/>
              <a:t>Rescorla</a:t>
            </a:r>
            <a:r>
              <a:rPr lang="fr-FR" dirty="0"/>
              <a:t>-Wagner explique-t-il les phénomènes suivants : blocage, contingence, over-expectation, super-</a:t>
            </a:r>
            <a:r>
              <a:rPr lang="fr-FR" dirty="0" err="1"/>
              <a:t>conditioning</a:t>
            </a:r>
            <a:r>
              <a:rPr lang="fr-FR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D3A6-234C-ED40-892E-528068A7D096}"/>
              </a:ext>
            </a:extLst>
          </p:cNvPr>
          <p:cNvSpPr txBox="1"/>
          <p:nvPr/>
        </p:nvSpPr>
        <p:spPr>
          <a:xfrm>
            <a:off x="992351" y="1914786"/>
            <a:ext cx="785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le modèle de </a:t>
            </a:r>
            <a:r>
              <a:rPr lang="fr-FR" dirty="0" err="1"/>
              <a:t>Rescorla</a:t>
            </a:r>
            <a:r>
              <a:rPr lang="fr-FR" dirty="0"/>
              <a:t>-Wagner explique-t-il l’acquisition et l’extinction ?</a:t>
            </a:r>
          </a:p>
        </p:txBody>
      </p:sp>
    </p:spTree>
    <p:extLst>
      <p:ext uri="{BB962C8B-B14F-4D97-AF65-F5344CB8AC3E}">
        <p14:creationId xmlns:p14="http://schemas.microsoft.com/office/powerpoint/2010/main" val="250687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90" y="3545467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D87AB-AA4C-364E-9B3C-FFA3920B4B43}"/>
              </a:ext>
            </a:extLst>
          </p:cNvPr>
          <p:cNvSpPr txBox="1"/>
          <p:nvPr/>
        </p:nvSpPr>
        <p:spPr>
          <a:xfrm>
            <a:off x="799841" y="4358440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B9AB3-DE01-8A46-8DE4-C51D0DE1148D}"/>
              </a:ext>
            </a:extLst>
          </p:cNvPr>
          <p:cNvSpPr txBox="1"/>
          <p:nvPr/>
        </p:nvSpPr>
        <p:spPr>
          <a:xfrm>
            <a:off x="1632088" y="474527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FAECD-8349-C842-9F57-CC92C1DE7288}"/>
              </a:ext>
            </a:extLst>
          </p:cNvPr>
          <p:cNvSpPr txBox="1"/>
          <p:nvPr/>
        </p:nvSpPr>
        <p:spPr>
          <a:xfrm>
            <a:off x="1632088" y="512347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AA720-7BF7-4740-BDB7-F79C5DAB50E2}"/>
              </a:ext>
            </a:extLst>
          </p:cNvPr>
          <p:cNvSpPr txBox="1"/>
          <p:nvPr/>
        </p:nvSpPr>
        <p:spPr>
          <a:xfrm>
            <a:off x="2440323" y="5140408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nulle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FAC66A-2CD6-BD40-927C-ADBFE9A5F95A}"/>
              </a:ext>
            </a:extLst>
          </p:cNvPr>
          <p:cNvCxnSpPr>
            <a:cxnSpLocks/>
          </p:cNvCxnSpPr>
          <p:nvPr/>
        </p:nvCxnSpPr>
        <p:spPr>
          <a:xfrm flipV="1">
            <a:off x="5033084" y="4183390"/>
            <a:ext cx="4333338" cy="1183387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3" grpId="0"/>
      <p:bldP spid="18" grpId="0"/>
      <p:bldP spid="20" grpId="0"/>
      <p:bldP spid="23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</p:spTree>
    <p:extLst>
      <p:ext uri="{BB962C8B-B14F-4D97-AF65-F5344CB8AC3E}">
        <p14:creationId xmlns:p14="http://schemas.microsoft.com/office/powerpoint/2010/main" val="18277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5880</TotalTime>
  <Words>2248</Words>
  <Application>Microsoft Office PowerPoint</Application>
  <PresentationFormat>Widescreen</PresentationFormat>
  <Paragraphs>495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</vt:lpstr>
      <vt:lpstr>Office Theme</vt:lpstr>
      <vt:lpstr> Previously on « Cerveau et Récompense »</vt:lpstr>
      <vt:lpstr>PowerPoint Presentation</vt:lpstr>
      <vt:lpstr>PowerPoint Presentation</vt:lpstr>
      <vt:lpstr>PowerPoint Presentation</vt:lpstr>
      <vt:lpstr>PowerPoint Presentation</vt:lpstr>
      <vt:lpstr>Cerveau et Récompense Episode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Previously on « Cerveau et Récompense »</dc:title>
  <dc:creator>Jérémie Jozefowiez</dc:creator>
  <cp:lastModifiedBy>Charles Vin</cp:lastModifiedBy>
  <cp:revision>19</cp:revision>
  <dcterms:created xsi:type="dcterms:W3CDTF">2021-02-02T09:30:14Z</dcterms:created>
  <dcterms:modified xsi:type="dcterms:W3CDTF">2022-02-04T13:33:30Z</dcterms:modified>
</cp:coreProperties>
</file>